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3"/>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70" r:id="rId14"/>
    <p:sldId id="269" r:id="rId15"/>
    <p:sldId id="276" r:id="rId16"/>
    <p:sldId id="275" r:id="rId17"/>
    <p:sldId id="274" r:id="rId18"/>
    <p:sldId id="272" r:id="rId19"/>
    <p:sldId id="278" r:id="rId20"/>
    <p:sldId id="277" r:id="rId21"/>
    <p:sldId id="279" r:id="rId22"/>
    <p:sldId id="280" r:id="rId23"/>
    <p:sldId id="271" r:id="rId24"/>
    <p:sldId id="282" r:id="rId25"/>
    <p:sldId id="281"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3F73-E913-4315-B5CC-8B2A2387F51D}" type="datetimeFigureOut">
              <a:rPr lang="en-IN" smtClean="0"/>
              <a:t>18-04-2024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68E8E-21E9-4675-86CD-22E0E4B6B4FF}" type="slidenum">
              <a:rPr lang="en-IN" smtClean="0"/>
              <a:t>‹#›</a:t>
            </a:fld>
            <a:endParaRPr lang="en-IN"/>
          </a:p>
        </p:txBody>
      </p:sp>
    </p:spTree>
    <p:extLst>
      <p:ext uri="{BB962C8B-B14F-4D97-AF65-F5344CB8AC3E}">
        <p14:creationId xmlns:p14="http://schemas.microsoft.com/office/powerpoint/2010/main" val="789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868E8E-21E9-4675-86CD-22E0E4B6B4FF}" type="slidenum">
              <a:rPr lang="en-IN" smtClean="0"/>
              <a:t>10</a:t>
            </a:fld>
            <a:endParaRPr lang="en-IN"/>
          </a:p>
        </p:txBody>
      </p:sp>
    </p:spTree>
    <p:extLst>
      <p:ext uri="{BB962C8B-B14F-4D97-AF65-F5344CB8AC3E}">
        <p14:creationId xmlns:p14="http://schemas.microsoft.com/office/powerpoint/2010/main" val="299968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868E8E-21E9-4675-86CD-22E0E4B6B4FF}" type="slidenum">
              <a:rPr lang="en-IN" smtClean="0"/>
              <a:t>12</a:t>
            </a:fld>
            <a:endParaRPr lang="en-IN"/>
          </a:p>
        </p:txBody>
      </p:sp>
    </p:spTree>
    <p:extLst>
      <p:ext uri="{BB962C8B-B14F-4D97-AF65-F5344CB8AC3E}">
        <p14:creationId xmlns:p14="http://schemas.microsoft.com/office/powerpoint/2010/main" val="204949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868E8E-21E9-4675-86CD-22E0E4B6B4FF}" type="slidenum">
              <a:rPr lang="en-IN" smtClean="0"/>
              <a:t>13</a:t>
            </a:fld>
            <a:endParaRPr lang="en-IN"/>
          </a:p>
        </p:txBody>
      </p:sp>
    </p:spTree>
    <p:extLst>
      <p:ext uri="{BB962C8B-B14F-4D97-AF65-F5344CB8AC3E}">
        <p14:creationId xmlns:p14="http://schemas.microsoft.com/office/powerpoint/2010/main" val="1544036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868E8E-21E9-4675-86CD-22E0E4B6B4FF}" type="slidenum">
              <a:rPr lang="en-IN" smtClean="0"/>
              <a:t>15</a:t>
            </a:fld>
            <a:endParaRPr lang="en-IN"/>
          </a:p>
        </p:txBody>
      </p:sp>
    </p:spTree>
    <p:extLst>
      <p:ext uri="{BB962C8B-B14F-4D97-AF65-F5344CB8AC3E}">
        <p14:creationId xmlns:p14="http://schemas.microsoft.com/office/powerpoint/2010/main" val="99110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FCF6FC-E20D-484F-B9AE-A0D5636013AE}"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320114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CF6FC-E20D-484F-B9AE-A0D5636013AE}"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263608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CF6FC-E20D-484F-B9AE-A0D5636013AE}"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3152531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CF6FC-E20D-484F-B9AE-A0D5636013AE}"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417148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CF6FC-E20D-484F-B9AE-A0D5636013AE}"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372772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FCF6FC-E20D-484F-B9AE-A0D5636013AE}"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26099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FCF6FC-E20D-484F-B9AE-A0D5636013AE}" type="datetimeFigureOut">
              <a:rPr lang="en-IN" smtClean="0"/>
              <a:t>18-04-2024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38712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FCF6FC-E20D-484F-B9AE-A0D5636013AE}" type="datetimeFigureOut">
              <a:rPr lang="en-IN" smtClean="0"/>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308128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CF6FC-E20D-484F-B9AE-A0D5636013AE}" type="datetimeFigureOut">
              <a:rPr lang="en-IN" smtClean="0"/>
              <a:t>18-04-2024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221257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FCF6FC-E20D-484F-B9AE-A0D5636013AE}"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99505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FCF6FC-E20D-484F-B9AE-A0D5636013AE}"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E2F962-58BC-4772-A7D1-8835DD54BA75}" type="slidenum">
              <a:rPr lang="en-IN" smtClean="0"/>
              <a:t>‹#›</a:t>
            </a:fld>
            <a:endParaRPr lang="en-IN"/>
          </a:p>
        </p:txBody>
      </p:sp>
    </p:spTree>
    <p:extLst>
      <p:ext uri="{BB962C8B-B14F-4D97-AF65-F5344CB8AC3E}">
        <p14:creationId xmlns:p14="http://schemas.microsoft.com/office/powerpoint/2010/main" val="504759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CF6FC-E20D-484F-B9AE-A0D5636013AE}" type="datetimeFigureOut">
              <a:rPr lang="en-IN" smtClean="0"/>
              <a:t>18-04-2024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2F962-58BC-4772-A7D1-8835DD54BA75}" type="slidenum">
              <a:rPr lang="en-IN" smtClean="0"/>
              <a:t>‹#›</a:t>
            </a:fld>
            <a:endParaRPr lang="en-IN"/>
          </a:p>
        </p:txBody>
      </p:sp>
    </p:spTree>
    <p:extLst>
      <p:ext uri="{BB962C8B-B14F-4D97-AF65-F5344CB8AC3E}">
        <p14:creationId xmlns:p14="http://schemas.microsoft.com/office/powerpoint/2010/main" val="26006246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gif"/><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artificialis/neural-network-basics-loss-and-cost-functions-9d089e9de5f8" TargetMode="External"/><Relationship Id="rId2" Type="http://schemas.openxmlformats.org/officeDocument/2006/relationships/hyperlink" Target="https://www.evidentlyai.com/classification-metrics/accuracy-precision-recall#:~:text=Accuracy%20is%20a%20metric%20that,often%20the%20model%20is%20right%3F" TargetMode="External"/><Relationship Id="rId1" Type="http://schemas.openxmlformats.org/officeDocument/2006/relationships/slideLayout" Target="../slideLayouts/slideLayout2.xml"/><Relationship Id="rId4" Type="http://schemas.openxmlformats.org/officeDocument/2006/relationships/hyperlink" Target="https://www.analyticsvidhya.com/blog/2022/06/understanding-loss-function-in-deep-learning/#:~:text=The%20loss%20function%20for%20this,the%20performance%20of%20regression%20model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C2F7-630B-405C-B56E-6A6FDF9246F3}"/>
              </a:ext>
            </a:extLst>
          </p:cNvPr>
          <p:cNvSpPr>
            <a:spLocks noGrp="1"/>
          </p:cNvSpPr>
          <p:nvPr>
            <p:ph type="ctrTitle"/>
          </p:nvPr>
        </p:nvSpPr>
        <p:spPr/>
        <p:txBody>
          <a:bodyPr/>
          <a:lstStyle/>
          <a:p>
            <a:r>
              <a:rPr lang="en-IN" b="1" i="0" dirty="0" err="1">
                <a:solidFill>
                  <a:srgbClr val="2196F3"/>
                </a:solidFill>
                <a:effectLst/>
                <a:latin typeface="menlo"/>
              </a:rPr>
              <a:t>GenuineEye</a:t>
            </a:r>
            <a:r>
              <a:rPr lang="en-IN" b="1" i="0" dirty="0">
                <a:solidFill>
                  <a:srgbClr val="2196F3"/>
                </a:solidFill>
                <a:effectLst/>
                <a:latin typeface="menlo"/>
              </a:rPr>
              <a:t>: </a:t>
            </a:r>
            <a:r>
              <a:rPr lang="en-IN" b="1" i="0" dirty="0" err="1">
                <a:solidFill>
                  <a:srgbClr val="2196F3"/>
                </a:solidFill>
                <a:effectLst/>
                <a:latin typeface="menlo"/>
              </a:rPr>
              <a:t>RealFake</a:t>
            </a:r>
            <a:r>
              <a:rPr lang="en-IN" b="1" i="0" dirty="0">
                <a:solidFill>
                  <a:srgbClr val="2196F3"/>
                </a:solidFill>
                <a:effectLst/>
                <a:latin typeface="menlo"/>
              </a:rPr>
              <a:t> </a:t>
            </a:r>
            <a:r>
              <a:rPr lang="en-IN" b="1" i="0" dirty="0" err="1">
                <a:solidFill>
                  <a:srgbClr val="2196F3"/>
                </a:solidFill>
                <a:effectLst/>
                <a:latin typeface="menlo"/>
              </a:rPr>
              <a:t>Classifer</a:t>
            </a:r>
            <a:endParaRPr lang="en-IN" dirty="0"/>
          </a:p>
        </p:txBody>
      </p:sp>
      <p:sp>
        <p:nvSpPr>
          <p:cNvPr id="3" name="Subtitle 2">
            <a:extLst>
              <a:ext uri="{FF2B5EF4-FFF2-40B4-BE49-F238E27FC236}">
                <a16:creationId xmlns:a16="http://schemas.microsoft.com/office/drawing/2014/main" id="{65A0709C-1728-47F2-8BE3-30417474F1B5}"/>
              </a:ext>
            </a:extLst>
          </p:cNvPr>
          <p:cNvSpPr>
            <a:spLocks noGrp="1"/>
          </p:cNvSpPr>
          <p:nvPr>
            <p:ph type="subTitle" idx="1"/>
          </p:nvPr>
        </p:nvSpPr>
        <p:spPr>
          <a:xfrm>
            <a:off x="2412642" y="3627796"/>
            <a:ext cx="7366715" cy="1655762"/>
          </a:xfrm>
        </p:spPr>
        <p:txBody>
          <a:bodyPr/>
          <a:lstStyle/>
          <a:p>
            <a:r>
              <a:rPr lang="en-US" dirty="0"/>
              <a:t>Group Members:  </a:t>
            </a:r>
          </a:p>
          <a:p>
            <a:r>
              <a:rPr lang="en-US" dirty="0"/>
              <a:t>Atharva Jaiswal (229309131), Khushi Bansal (229309142), </a:t>
            </a:r>
            <a:r>
              <a:rPr lang="en-US" dirty="0" err="1"/>
              <a:t>Lakshay</a:t>
            </a:r>
            <a:r>
              <a:rPr lang="en-US" dirty="0"/>
              <a:t> Mehta (229309175), </a:t>
            </a:r>
            <a:r>
              <a:rPr lang="en-US" dirty="0" err="1"/>
              <a:t>Yashashvi</a:t>
            </a:r>
            <a:r>
              <a:rPr lang="en-US" dirty="0"/>
              <a:t> </a:t>
            </a:r>
            <a:r>
              <a:rPr lang="en-US" dirty="0" err="1"/>
              <a:t>Sarran</a:t>
            </a:r>
            <a:r>
              <a:rPr lang="en-US" dirty="0"/>
              <a:t> (229309119)</a:t>
            </a:r>
            <a:endParaRPr lang="en-IN" dirty="0"/>
          </a:p>
          <a:p>
            <a:endParaRPr lang="en-IN" dirty="0"/>
          </a:p>
        </p:txBody>
      </p:sp>
      <p:pic>
        <p:nvPicPr>
          <p:cNvPr id="1026" name="Picture 2" descr="Eye Sticker by GIPHY Engineering">
            <a:extLst>
              <a:ext uri="{FF2B5EF4-FFF2-40B4-BE49-F238E27FC236}">
                <a16:creationId xmlns:a16="http://schemas.microsoft.com/office/drawing/2014/main" id="{23353F5D-ACD2-4CBB-845A-DDFAF02B73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91898" y="318261"/>
            <a:ext cx="1608204" cy="1608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k Eye Sticker by Art Baby Girl">
            <a:extLst>
              <a:ext uri="{FF2B5EF4-FFF2-40B4-BE49-F238E27FC236}">
                <a16:creationId xmlns:a16="http://schemas.microsoft.com/office/drawing/2014/main" id="{D9B99F94-6C10-4FBB-9E8F-16E9E5A13AD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69017" y="4508655"/>
            <a:ext cx="2453963" cy="24539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avel Camping Sticker by Reiseausschnitte">
            <a:extLst>
              <a:ext uri="{FF2B5EF4-FFF2-40B4-BE49-F238E27FC236}">
                <a16:creationId xmlns:a16="http://schemas.microsoft.com/office/drawing/2014/main" id="{09EF4532-C532-44D3-9A06-F6D9670BD26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779287" y="-2667000"/>
            <a:ext cx="6633425" cy="1219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930B1-79D8-4C5B-9A5E-859273ACF71A}"/>
              </a:ext>
            </a:extLst>
          </p:cNvPr>
          <p:cNvPicPr>
            <a:picLocks noChangeAspect="1"/>
          </p:cNvPicPr>
          <p:nvPr/>
        </p:nvPicPr>
        <p:blipFill>
          <a:blip r:embed="rId3"/>
          <a:stretch>
            <a:fillRect/>
          </a:stretch>
        </p:blipFill>
        <p:spPr>
          <a:xfrm>
            <a:off x="323937" y="1293336"/>
            <a:ext cx="11544126" cy="4271327"/>
          </a:xfrm>
          <a:prstGeom prst="rect">
            <a:avLst/>
          </a:prstGeom>
        </p:spPr>
      </p:pic>
      <p:sp>
        <p:nvSpPr>
          <p:cNvPr id="6" name="TextBox 5">
            <a:extLst>
              <a:ext uri="{FF2B5EF4-FFF2-40B4-BE49-F238E27FC236}">
                <a16:creationId xmlns:a16="http://schemas.microsoft.com/office/drawing/2014/main" id="{DAE08999-F3FA-48EF-95DB-BEE6CF530465}"/>
              </a:ext>
            </a:extLst>
          </p:cNvPr>
          <p:cNvSpPr txBox="1"/>
          <p:nvPr/>
        </p:nvSpPr>
        <p:spPr>
          <a:xfrm>
            <a:off x="4964865" y="2257777"/>
            <a:ext cx="1770100" cy="369332"/>
          </a:xfrm>
          <a:prstGeom prst="rect">
            <a:avLst/>
          </a:prstGeom>
          <a:noFill/>
        </p:spPr>
        <p:txBody>
          <a:bodyPr wrap="none" rtlCol="0">
            <a:spAutoFit/>
          </a:bodyPr>
          <a:lstStyle/>
          <a:p>
            <a:r>
              <a:rPr lang="en-US" dirty="0">
                <a:solidFill>
                  <a:schemeClr val="bg1"/>
                </a:solidFill>
              </a:rPr>
              <a:t>Loading Libraries</a:t>
            </a:r>
            <a:endParaRPr lang="en-IN" dirty="0">
              <a:solidFill>
                <a:schemeClr val="bg1"/>
              </a:solidFill>
            </a:endParaRPr>
          </a:p>
        </p:txBody>
      </p:sp>
      <p:sp>
        <p:nvSpPr>
          <p:cNvPr id="7" name="TextBox 6">
            <a:extLst>
              <a:ext uri="{FF2B5EF4-FFF2-40B4-BE49-F238E27FC236}">
                <a16:creationId xmlns:a16="http://schemas.microsoft.com/office/drawing/2014/main" id="{D7B49B52-1A73-4B26-8305-A4C3A3E41942}"/>
              </a:ext>
            </a:extLst>
          </p:cNvPr>
          <p:cNvSpPr txBox="1"/>
          <p:nvPr/>
        </p:nvSpPr>
        <p:spPr>
          <a:xfrm>
            <a:off x="6734965" y="2119277"/>
            <a:ext cx="5076198" cy="646331"/>
          </a:xfrm>
          <a:prstGeom prst="rect">
            <a:avLst/>
          </a:prstGeom>
          <a:noFill/>
        </p:spPr>
        <p:txBody>
          <a:bodyPr wrap="none" rtlCol="0">
            <a:spAutoFit/>
          </a:bodyPr>
          <a:lstStyle/>
          <a:p>
            <a:r>
              <a:rPr lang="en-US" dirty="0" err="1">
                <a:solidFill>
                  <a:schemeClr val="bg1"/>
                </a:solidFill>
              </a:rPr>
              <a:t>Numpy</a:t>
            </a:r>
            <a:r>
              <a:rPr lang="en-US" dirty="0">
                <a:solidFill>
                  <a:schemeClr val="bg1"/>
                </a:solidFill>
              </a:rPr>
              <a:t> for numeric computation and matrix algebra</a:t>
            </a:r>
          </a:p>
          <a:p>
            <a:r>
              <a:rPr lang="en-US" dirty="0">
                <a:solidFill>
                  <a:schemeClr val="bg1"/>
                </a:solidFill>
              </a:rPr>
              <a:t>Matplotlib for plotting images </a:t>
            </a:r>
            <a:endParaRPr lang="en-IN" dirty="0">
              <a:solidFill>
                <a:schemeClr val="bg1"/>
              </a:solidFill>
            </a:endParaRPr>
          </a:p>
        </p:txBody>
      </p:sp>
    </p:spTree>
    <p:extLst>
      <p:ext uri="{BB962C8B-B14F-4D97-AF65-F5344CB8AC3E}">
        <p14:creationId xmlns:p14="http://schemas.microsoft.com/office/powerpoint/2010/main" val="142630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3687F0-9F64-46B8-810E-677FF8ECA5B0}"/>
              </a:ext>
            </a:extLst>
          </p:cNvPr>
          <p:cNvSpPr>
            <a:spLocks noGrp="1"/>
          </p:cNvSpPr>
          <p:nvPr>
            <p:ph idx="1"/>
          </p:nvPr>
        </p:nvSpPr>
        <p:spPr>
          <a:xfrm>
            <a:off x="725311" y="809625"/>
            <a:ext cx="10515600" cy="1120775"/>
          </a:xfrm>
        </p:spPr>
        <p:txBody>
          <a:bodyPr/>
          <a:lstStyle/>
          <a:p>
            <a:pPr marL="0" indent="0">
              <a:buNone/>
            </a:pPr>
            <a:r>
              <a:rPr lang="en-US" b="0" i="0" dirty="0">
                <a:effectLst/>
                <a:latin typeface="Open Sans" panose="020B0606030504020204" pitchFamily="34" charset="0"/>
              </a:rPr>
              <a:t>Viewing some images and using Matplotlib to check if the data is loaded correctly</a:t>
            </a:r>
            <a:endParaRPr lang="en-IN" dirty="0"/>
          </a:p>
        </p:txBody>
      </p:sp>
      <p:pic>
        <p:nvPicPr>
          <p:cNvPr id="7" name="Picture 6">
            <a:extLst>
              <a:ext uri="{FF2B5EF4-FFF2-40B4-BE49-F238E27FC236}">
                <a16:creationId xmlns:a16="http://schemas.microsoft.com/office/drawing/2014/main" id="{4D900A1C-5EA8-4813-8101-ED303D4F2738}"/>
              </a:ext>
            </a:extLst>
          </p:cNvPr>
          <p:cNvPicPr>
            <a:picLocks noChangeAspect="1"/>
          </p:cNvPicPr>
          <p:nvPr/>
        </p:nvPicPr>
        <p:blipFill>
          <a:blip r:embed="rId2"/>
          <a:stretch>
            <a:fillRect/>
          </a:stretch>
        </p:blipFill>
        <p:spPr>
          <a:xfrm>
            <a:off x="725311" y="1812395"/>
            <a:ext cx="11262059" cy="4235980"/>
          </a:xfrm>
          <a:prstGeom prst="rect">
            <a:avLst/>
          </a:prstGeom>
        </p:spPr>
      </p:pic>
    </p:spTree>
    <p:extLst>
      <p:ext uri="{BB962C8B-B14F-4D97-AF65-F5344CB8AC3E}">
        <p14:creationId xmlns:p14="http://schemas.microsoft.com/office/powerpoint/2010/main" val="32744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621CC-AF47-4B5B-9928-F50232E09B5D}"/>
              </a:ext>
            </a:extLst>
          </p:cNvPr>
          <p:cNvSpPr>
            <a:spLocks noGrp="1"/>
          </p:cNvSpPr>
          <p:nvPr>
            <p:ph idx="1"/>
          </p:nvPr>
        </p:nvSpPr>
        <p:spPr>
          <a:xfrm>
            <a:off x="567267" y="346780"/>
            <a:ext cx="10515600" cy="2464153"/>
          </a:xfrm>
        </p:spPr>
        <p:txBody>
          <a:bodyPr/>
          <a:lstStyle/>
          <a:p>
            <a:pPr marL="0" indent="0">
              <a:buNone/>
            </a:pPr>
            <a:r>
              <a:rPr lang="en-US" dirty="0"/>
              <a:t>The primary preprocessing step involves upscaling the images to enhance their resolution. Utilizing techniques such as Principal Component Analysis (PCA) or other dimensionality reduction methods isn't feasible due to the inherent low resolution of the data. Applying such techniques would result in significant data loss, ultimately leading to degraded performance of the model.</a:t>
            </a:r>
          </a:p>
          <a:p>
            <a:pPr marL="0" indent="0">
              <a:buNone/>
            </a:pPr>
            <a:endParaRPr lang="en-IN" dirty="0"/>
          </a:p>
        </p:txBody>
      </p:sp>
      <p:pic>
        <p:nvPicPr>
          <p:cNvPr id="5" name="Picture 4">
            <a:extLst>
              <a:ext uri="{FF2B5EF4-FFF2-40B4-BE49-F238E27FC236}">
                <a16:creationId xmlns:a16="http://schemas.microsoft.com/office/drawing/2014/main" id="{8D12AAD2-625D-4B7D-AD9C-66AF77B1D11B}"/>
              </a:ext>
            </a:extLst>
          </p:cNvPr>
          <p:cNvPicPr>
            <a:picLocks noChangeAspect="1"/>
          </p:cNvPicPr>
          <p:nvPr/>
        </p:nvPicPr>
        <p:blipFill>
          <a:blip r:embed="rId3"/>
          <a:stretch>
            <a:fillRect/>
          </a:stretch>
        </p:blipFill>
        <p:spPr>
          <a:xfrm>
            <a:off x="871040" y="3032007"/>
            <a:ext cx="7629494" cy="3573974"/>
          </a:xfrm>
          <a:prstGeom prst="rect">
            <a:avLst/>
          </a:prstGeom>
        </p:spPr>
      </p:pic>
    </p:spTree>
    <p:extLst>
      <p:ext uri="{BB962C8B-B14F-4D97-AF65-F5344CB8AC3E}">
        <p14:creationId xmlns:p14="http://schemas.microsoft.com/office/powerpoint/2010/main" val="111576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66561-ED1C-42C2-B83E-FA46AAFA204A}"/>
              </a:ext>
            </a:extLst>
          </p:cNvPr>
          <p:cNvSpPr>
            <a:spLocks noGrp="1"/>
          </p:cNvSpPr>
          <p:nvPr>
            <p:ph idx="1"/>
          </p:nvPr>
        </p:nvSpPr>
        <p:spPr>
          <a:xfrm>
            <a:off x="6009372" y="3148314"/>
            <a:ext cx="6057703" cy="3557572"/>
          </a:xfrm>
        </p:spPr>
        <p:txBody>
          <a:bodyPr>
            <a:normAutofit fontScale="70000" lnSpcReduction="20000"/>
          </a:bodyPr>
          <a:lstStyle/>
          <a:p>
            <a:pPr marL="0" indent="0">
              <a:buNone/>
            </a:pPr>
            <a:r>
              <a:rPr lang="en-US" b="1" dirty="0"/>
              <a:t>Splitting Data into training, validation and test sets. </a:t>
            </a:r>
          </a:p>
          <a:p>
            <a:pPr marL="0" indent="0">
              <a:buNone/>
            </a:pPr>
            <a:endParaRPr lang="en-IN" dirty="0"/>
          </a:p>
          <a:p>
            <a:pPr marL="0" indent="0">
              <a:buNone/>
            </a:pPr>
            <a:r>
              <a:rPr lang="en-IN" dirty="0"/>
              <a:t>Training Set(70% of data): Largest subset for model training, learning patterns and optimizing parameters.</a:t>
            </a:r>
          </a:p>
          <a:p>
            <a:pPr marL="0" indent="0">
              <a:buNone/>
            </a:pPr>
            <a:endParaRPr lang="en-IN" dirty="0"/>
          </a:p>
          <a:p>
            <a:pPr marL="0" indent="0">
              <a:buNone/>
            </a:pPr>
            <a:r>
              <a:rPr lang="en-IN" dirty="0"/>
              <a:t>Validation Set (20% of data): Used for tuning hyperparameters and preventing overfitting.</a:t>
            </a:r>
          </a:p>
          <a:p>
            <a:pPr marL="0" indent="0">
              <a:buNone/>
            </a:pPr>
            <a:endParaRPr lang="en-IN" dirty="0"/>
          </a:p>
          <a:p>
            <a:pPr marL="0" indent="0">
              <a:buNone/>
            </a:pPr>
            <a:r>
              <a:rPr lang="en-IN" dirty="0"/>
              <a:t>Test Set (10% of data): : Evaluates model performance on unseen data, gauging generalization ability.</a:t>
            </a:r>
          </a:p>
        </p:txBody>
      </p:sp>
      <p:pic>
        <p:nvPicPr>
          <p:cNvPr id="5" name="Picture 4">
            <a:extLst>
              <a:ext uri="{FF2B5EF4-FFF2-40B4-BE49-F238E27FC236}">
                <a16:creationId xmlns:a16="http://schemas.microsoft.com/office/drawing/2014/main" id="{62884392-3394-4C35-84A0-0AE26647B094}"/>
              </a:ext>
            </a:extLst>
          </p:cNvPr>
          <p:cNvPicPr>
            <a:picLocks noChangeAspect="1"/>
          </p:cNvPicPr>
          <p:nvPr/>
        </p:nvPicPr>
        <p:blipFill>
          <a:blip r:embed="rId3"/>
          <a:stretch>
            <a:fillRect/>
          </a:stretch>
        </p:blipFill>
        <p:spPr>
          <a:xfrm>
            <a:off x="2540746" y="82727"/>
            <a:ext cx="9526329" cy="2787796"/>
          </a:xfrm>
          <a:prstGeom prst="rect">
            <a:avLst/>
          </a:prstGeom>
        </p:spPr>
      </p:pic>
      <p:pic>
        <p:nvPicPr>
          <p:cNvPr id="8194" name="Picture 2">
            <a:extLst>
              <a:ext uri="{FF2B5EF4-FFF2-40B4-BE49-F238E27FC236}">
                <a16:creationId xmlns:a16="http://schemas.microsoft.com/office/drawing/2014/main" id="{62A63D9B-C345-462B-AED0-50AF1B1C4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21" y="3016835"/>
            <a:ext cx="5240791" cy="3557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04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360D1-CA13-4940-9E8D-8580C15A5081}"/>
              </a:ext>
            </a:extLst>
          </p:cNvPr>
          <p:cNvPicPr>
            <a:picLocks noChangeAspect="1"/>
          </p:cNvPicPr>
          <p:nvPr/>
        </p:nvPicPr>
        <p:blipFill>
          <a:blip r:embed="rId2"/>
          <a:stretch>
            <a:fillRect/>
          </a:stretch>
        </p:blipFill>
        <p:spPr>
          <a:xfrm>
            <a:off x="381567" y="768045"/>
            <a:ext cx="11629359" cy="5321910"/>
          </a:xfrm>
          <a:prstGeom prst="rect">
            <a:avLst/>
          </a:prstGeom>
        </p:spPr>
      </p:pic>
    </p:spTree>
    <p:extLst>
      <p:ext uri="{BB962C8B-B14F-4D97-AF65-F5344CB8AC3E}">
        <p14:creationId xmlns:p14="http://schemas.microsoft.com/office/powerpoint/2010/main" val="231017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341B-07FE-4FE6-9380-141D6919D799}"/>
              </a:ext>
            </a:extLst>
          </p:cNvPr>
          <p:cNvSpPr>
            <a:spLocks noGrp="1"/>
          </p:cNvSpPr>
          <p:nvPr>
            <p:ph type="title"/>
          </p:nvPr>
        </p:nvSpPr>
        <p:spPr>
          <a:xfrm>
            <a:off x="582436" y="214841"/>
            <a:ext cx="10943520" cy="1325563"/>
          </a:xfrm>
        </p:spPr>
        <p:txBody>
          <a:bodyPr/>
          <a:lstStyle/>
          <a:p>
            <a:r>
              <a:rPr lang="en-US" dirty="0"/>
              <a:t>What this modal is doing(Sequential CNN Working)</a:t>
            </a:r>
            <a:endParaRPr lang="en-IN" dirty="0"/>
          </a:p>
        </p:txBody>
      </p:sp>
      <p:pic>
        <p:nvPicPr>
          <p:cNvPr id="15362" name="Picture 2">
            <a:extLst>
              <a:ext uri="{FF2B5EF4-FFF2-40B4-BE49-F238E27FC236}">
                <a16:creationId xmlns:a16="http://schemas.microsoft.com/office/drawing/2014/main" id="{1F864AFB-3862-45BA-AEB3-14D494A56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38" y="1600729"/>
            <a:ext cx="9813572" cy="52572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68755-940F-44B9-8191-F21D90FA8204}"/>
              </a:ext>
            </a:extLst>
          </p:cNvPr>
          <p:cNvSpPr txBox="1"/>
          <p:nvPr/>
        </p:nvSpPr>
        <p:spPr>
          <a:xfrm>
            <a:off x="3979334" y="3860032"/>
            <a:ext cx="914400" cy="369332"/>
          </a:xfrm>
          <a:prstGeom prst="rect">
            <a:avLst/>
          </a:prstGeom>
          <a:noFill/>
        </p:spPr>
        <p:txBody>
          <a:bodyPr wrap="square" rtlCol="0">
            <a:spAutoFit/>
          </a:bodyPr>
          <a:lstStyle/>
          <a:p>
            <a:r>
              <a:rPr lang="en-US" dirty="0"/>
              <a:t>filters</a:t>
            </a:r>
            <a:endParaRPr lang="en-IN" dirty="0"/>
          </a:p>
        </p:txBody>
      </p:sp>
      <p:pic>
        <p:nvPicPr>
          <p:cNvPr id="6" name="Picture 5">
            <a:extLst>
              <a:ext uri="{FF2B5EF4-FFF2-40B4-BE49-F238E27FC236}">
                <a16:creationId xmlns:a16="http://schemas.microsoft.com/office/drawing/2014/main" id="{7C348F5E-3240-4206-9E91-969780AC5C98}"/>
              </a:ext>
            </a:extLst>
          </p:cNvPr>
          <p:cNvPicPr>
            <a:picLocks noChangeAspect="1"/>
          </p:cNvPicPr>
          <p:nvPr/>
        </p:nvPicPr>
        <p:blipFill>
          <a:blip r:embed="rId4"/>
          <a:stretch>
            <a:fillRect/>
          </a:stretch>
        </p:blipFill>
        <p:spPr>
          <a:xfrm rot="2766352">
            <a:off x="7554092" y="3920856"/>
            <a:ext cx="1667108" cy="247685"/>
          </a:xfrm>
          <a:prstGeom prst="rect">
            <a:avLst/>
          </a:prstGeom>
        </p:spPr>
      </p:pic>
      <p:pic>
        <p:nvPicPr>
          <p:cNvPr id="8" name="Picture 7">
            <a:extLst>
              <a:ext uri="{FF2B5EF4-FFF2-40B4-BE49-F238E27FC236}">
                <a16:creationId xmlns:a16="http://schemas.microsoft.com/office/drawing/2014/main" id="{72FB8E12-C94C-4F6C-A242-ED9B19AC2F89}"/>
              </a:ext>
            </a:extLst>
          </p:cNvPr>
          <p:cNvPicPr>
            <a:picLocks noChangeAspect="1"/>
          </p:cNvPicPr>
          <p:nvPr/>
        </p:nvPicPr>
        <p:blipFill>
          <a:blip r:embed="rId5"/>
          <a:stretch>
            <a:fillRect/>
          </a:stretch>
        </p:blipFill>
        <p:spPr>
          <a:xfrm>
            <a:off x="3154992" y="2775754"/>
            <a:ext cx="1648683" cy="222214"/>
          </a:xfrm>
          <a:prstGeom prst="rect">
            <a:avLst/>
          </a:prstGeom>
        </p:spPr>
      </p:pic>
      <p:pic>
        <p:nvPicPr>
          <p:cNvPr id="10" name="Picture 9">
            <a:extLst>
              <a:ext uri="{FF2B5EF4-FFF2-40B4-BE49-F238E27FC236}">
                <a16:creationId xmlns:a16="http://schemas.microsoft.com/office/drawing/2014/main" id="{8654D978-593C-4347-B5E0-926772B4B995}"/>
              </a:ext>
            </a:extLst>
          </p:cNvPr>
          <p:cNvPicPr>
            <a:picLocks noChangeAspect="1"/>
          </p:cNvPicPr>
          <p:nvPr/>
        </p:nvPicPr>
        <p:blipFill>
          <a:blip r:embed="rId5"/>
          <a:stretch>
            <a:fillRect/>
          </a:stretch>
        </p:blipFill>
        <p:spPr>
          <a:xfrm>
            <a:off x="6250843" y="2730598"/>
            <a:ext cx="1648683" cy="222214"/>
          </a:xfrm>
          <a:prstGeom prst="rect">
            <a:avLst/>
          </a:prstGeom>
        </p:spPr>
      </p:pic>
    </p:spTree>
    <p:extLst>
      <p:ext uri="{BB962C8B-B14F-4D97-AF65-F5344CB8AC3E}">
        <p14:creationId xmlns:p14="http://schemas.microsoft.com/office/powerpoint/2010/main" val="357868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EEC2-22E1-4250-B286-3CCB9BBE6092}"/>
              </a:ext>
            </a:extLst>
          </p:cNvPr>
          <p:cNvSpPr>
            <a:spLocks noGrp="1"/>
          </p:cNvSpPr>
          <p:nvPr>
            <p:ph type="title"/>
          </p:nvPr>
        </p:nvSpPr>
        <p:spPr>
          <a:xfrm>
            <a:off x="108995" y="238398"/>
            <a:ext cx="10515600" cy="1325563"/>
          </a:xfrm>
        </p:spPr>
        <p:txBody>
          <a:bodyPr/>
          <a:lstStyle/>
          <a:p>
            <a:r>
              <a:rPr lang="en-IN" b="1" dirty="0"/>
              <a:t>Vanishing gradient problem</a:t>
            </a:r>
          </a:p>
        </p:txBody>
      </p:sp>
      <p:pic>
        <p:nvPicPr>
          <p:cNvPr id="14338" name="Picture 2" descr="Vanishing Gradient Problem: Causes, Consequences, and Solutions - KDnuggets">
            <a:extLst>
              <a:ext uri="{FF2B5EF4-FFF2-40B4-BE49-F238E27FC236}">
                <a16:creationId xmlns:a16="http://schemas.microsoft.com/office/drawing/2014/main" id="{079FD305-A9B4-407F-B4DD-58A58DC90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85" y="1563961"/>
            <a:ext cx="5763315" cy="328506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4340" name="Picture 4" descr="Vanishing Gradient Problem in Deep Learning: Understanding, Intuition, and  Solutions | by Amanatullah | Medium">
            <a:extLst>
              <a:ext uri="{FF2B5EF4-FFF2-40B4-BE49-F238E27FC236}">
                <a16:creationId xmlns:a16="http://schemas.microsoft.com/office/drawing/2014/main" id="{E26C9232-44F7-4F90-9864-CF6BA7CAD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427" y="3784289"/>
            <a:ext cx="4383613" cy="277955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F3F054E5-B531-4734-8C60-21BBEB8E077D}"/>
              </a:ext>
            </a:extLst>
          </p:cNvPr>
          <p:cNvSpPr>
            <a:spLocks noChangeArrowheads="1"/>
          </p:cNvSpPr>
          <p:nvPr/>
        </p:nvSpPr>
        <p:spPr bwMode="auto">
          <a:xfrm>
            <a:off x="6597570" y="1134180"/>
            <a:ext cx="526174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gradients of the early layers—those that are closest to the input layer—are obtained by multiplying the gradients of the later layers—those that are near the output layer—during the backpropagation process, which results in the vanishing gradient problem. </a:t>
            </a:r>
          </a:p>
        </p:txBody>
      </p:sp>
    </p:spTree>
    <p:extLst>
      <p:ext uri="{BB962C8B-B14F-4D97-AF65-F5344CB8AC3E}">
        <p14:creationId xmlns:p14="http://schemas.microsoft.com/office/powerpoint/2010/main" val="2874931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863F-79AE-4753-8F13-0EC4C1B4909B}"/>
              </a:ext>
            </a:extLst>
          </p:cNvPr>
          <p:cNvSpPr>
            <a:spLocks noGrp="1"/>
          </p:cNvSpPr>
          <p:nvPr>
            <p:ph type="title"/>
          </p:nvPr>
        </p:nvSpPr>
        <p:spPr/>
        <p:txBody>
          <a:bodyPr/>
          <a:lstStyle/>
          <a:p>
            <a:r>
              <a:rPr lang="en-US" dirty="0" err="1"/>
              <a:t>Relu</a:t>
            </a:r>
            <a:r>
              <a:rPr lang="en-US" dirty="0"/>
              <a:t> Activation </a:t>
            </a:r>
            <a:endParaRPr lang="en-IN" dirty="0"/>
          </a:p>
        </p:txBody>
      </p:sp>
      <p:sp>
        <p:nvSpPr>
          <p:cNvPr id="3" name="Content Placeholder 2">
            <a:extLst>
              <a:ext uri="{FF2B5EF4-FFF2-40B4-BE49-F238E27FC236}">
                <a16:creationId xmlns:a16="http://schemas.microsoft.com/office/drawing/2014/main" id="{F2FB25D1-8CB6-4956-A4E4-D15B084211DE}"/>
              </a:ext>
            </a:extLst>
          </p:cNvPr>
          <p:cNvSpPr>
            <a:spLocks noGrp="1"/>
          </p:cNvSpPr>
          <p:nvPr>
            <p:ph idx="1"/>
          </p:nvPr>
        </p:nvSpPr>
        <p:spPr>
          <a:xfrm>
            <a:off x="488243" y="3476622"/>
            <a:ext cx="5487747" cy="2509308"/>
          </a:xfrm>
        </p:spPr>
        <p:txBody>
          <a:bodyPr>
            <a:normAutofit lnSpcReduction="10000"/>
          </a:bodyPr>
          <a:lstStyle/>
          <a:p>
            <a:pPr marL="0" indent="0">
              <a:buNone/>
            </a:pPr>
            <a:r>
              <a:rPr lang="en-US" dirty="0" err="1"/>
              <a:t>ReLU</a:t>
            </a:r>
            <a:r>
              <a:rPr lang="en-US" dirty="0"/>
              <a:t> (Rectified Linear Unit) activation is non-linear activation function used for neural networks to make this model non-linear. It introduces non linearity if its positive and zero otherwise, It helps vanishing gradient problem.</a:t>
            </a:r>
            <a:endParaRPr lang="en-IN" dirty="0"/>
          </a:p>
        </p:txBody>
      </p:sp>
      <p:pic>
        <p:nvPicPr>
          <p:cNvPr id="5" name="Picture 4">
            <a:extLst>
              <a:ext uri="{FF2B5EF4-FFF2-40B4-BE49-F238E27FC236}">
                <a16:creationId xmlns:a16="http://schemas.microsoft.com/office/drawing/2014/main" id="{91145459-E58C-48E8-9D28-4FBE36B38B86}"/>
              </a:ext>
            </a:extLst>
          </p:cNvPr>
          <p:cNvPicPr>
            <a:picLocks noChangeAspect="1"/>
          </p:cNvPicPr>
          <p:nvPr/>
        </p:nvPicPr>
        <p:blipFill>
          <a:blip r:embed="rId2"/>
          <a:stretch>
            <a:fillRect/>
          </a:stretch>
        </p:blipFill>
        <p:spPr>
          <a:xfrm>
            <a:off x="256360" y="1514451"/>
            <a:ext cx="5839640" cy="352474"/>
          </a:xfrm>
          <a:prstGeom prst="rect">
            <a:avLst/>
          </a:prstGeom>
        </p:spPr>
      </p:pic>
      <p:pic>
        <p:nvPicPr>
          <p:cNvPr id="7" name="Picture 6">
            <a:extLst>
              <a:ext uri="{FF2B5EF4-FFF2-40B4-BE49-F238E27FC236}">
                <a16:creationId xmlns:a16="http://schemas.microsoft.com/office/drawing/2014/main" id="{B605A52D-09B8-4E6E-BE2F-5BD28201A0C1}"/>
              </a:ext>
            </a:extLst>
          </p:cNvPr>
          <p:cNvPicPr>
            <a:picLocks noChangeAspect="1"/>
          </p:cNvPicPr>
          <p:nvPr/>
        </p:nvPicPr>
        <p:blipFill>
          <a:blip r:embed="rId3"/>
          <a:stretch>
            <a:fillRect/>
          </a:stretch>
        </p:blipFill>
        <p:spPr>
          <a:xfrm>
            <a:off x="256360" y="2008893"/>
            <a:ext cx="5668832" cy="364896"/>
          </a:xfrm>
          <a:prstGeom prst="rect">
            <a:avLst/>
          </a:prstGeom>
        </p:spPr>
      </p:pic>
      <p:pic>
        <p:nvPicPr>
          <p:cNvPr id="9" name="Picture 8">
            <a:extLst>
              <a:ext uri="{FF2B5EF4-FFF2-40B4-BE49-F238E27FC236}">
                <a16:creationId xmlns:a16="http://schemas.microsoft.com/office/drawing/2014/main" id="{50799106-1294-4B40-B989-52001A37D9B1}"/>
              </a:ext>
            </a:extLst>
          </p:cNvPr>
          <p:cNvPicPr>
            <a:picLocks noChangeAspect="1"/>
          </p:cNvPicPr>
          <p:nvPr/>
        </p:nvPicPr>
        <p:blipFill>
          <a:blip r:embed="rId4"/>
          <a:stretch>
            <a:fillRect/>
          </a:stretch>
        </p:blipFill>
        <p:spPr>
          <a:xfrm>
            <a:off x="205559" y="2601785"/>
            <a:ext cx="5770433" cy="476458"/>
          </a:xfrm>
          <a:prstGeom prst="rect">
            <a:avLst/>
          </a:prstGeom>
        </p:spPr>
      </p:pic>
      <p:pic>
        <p:nvPicPr>
          <p:cNvPr id="11" name="Picture 10">
            <a:extLst>
              <a:ext uri="{FF2B5EF4-FFF2-40B4-BE49-F238E27FC236}">
                <a16:creationId xmlns:a16="http://schemas.microsoft.com/office/drawing/2014/main" id="{2E51F180-9CF4-4579-9C8D-35BB7BA3ADD0}"/>
              </a:ext>
            </a:extLst>
          </p:cNvPr>
          <p:cNvPicPr>
            <a:picLocks noChangeAspect="1"/>
          </p:cNvPicPr>
          <p:nvPr/>
        </p:nvPicPr>
        <p:blipFill>
          <a:blip r:embed="rId5"/>
          <a:stretch>
            <a:fillRect/>
          </a:stretch>
        </p:blipFill>
        <p:spPr>
          <a:xfrm>
            <a:off x="6769383" y="5642417"/>
            <a:ext cx="2476155" cy="687026"/>
          </a:xfrm>
          <a:prstGeom prst="rect">
            <a:avLst/>
          </a:prstGeom>
        </p:spPr>
      </p:pic>
      <p:pic>
        <p:nvPicPr>
          <p:cNvPr id="13318" name="Picture 6" descr="The Problem of Vanishing Gradients | by Animesh Agarwal | Towards Data  Science">
            <a:extLst>
              <a:ext uri="{FF2B5EF4-FFF2-40B4-BE49-F238E27FC236}">
                <a16:creationId xmlns:a16="http://schemas.microsoft.com/office/drawing/2014/main" id="{5C6A8BA2-480D-40E8-B197-F8D8F6498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6010" y="2660699"/>
            <a:ext cx="5378695" cy="262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443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E9DC-EF54-437B-BF78-15D098C3BE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28129A-9884-45EA-BF37-997CB32E1DC7}"/>
              </a:ext>
            </a:extLst>
          </p:cNvPr>
          <p:cNvSpPr>
            <a:spLocks noGrp="1"/>
          </p:cNvSpPr>
          <p:nvPr>
            <p:ph idx="1"/>
          </p:nvPr>
        </p:nvSpPr>
        <p:spPr/>
        <p:txBody>
          <a:bodyPr/>
          <a:lstStyle/>
          <a:p>
            <a:endParaRPr lang="en-IN"/>
          </a:p>
        </p:txBody>
      </p:sp>
      <p:sp>
        <p:nvSpPr>
          <p:cNvPr id="4" name="AutoShape 2">
            <a:extLst>
              <a:ext uri="{FF2B5EF4-FFF2-40B4-BE49-F238E27FC236}">
                <a16:creationId xmlns:a16="http://schemas.microsoft.com/office/drawing/2014/main" id="{AB8D0165-8D60-4547-828B-60E3FA005A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70" name="Picture 6" descr="Magic behind Activation Function! | by Jelal Sultanov | AI³ | Theory,  Practice, Business | Medium">
            <a:extLst>
              <a:ext uri="{FF2B5EF4-FFF2-40B4-BE49-F238E27FC236}">
                <a16:creationId xmlns:a16="http://schemas.microsoft.com/office/drawing/2014/main" id="{6866638A-8C14-4982-A5AB-D998DF47696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980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F026-0F6F-4B43-918F-3CC669DDF973}"/>
              </a:ext>
            </a:extLst>
          </p:cNvPr>
          <p:cNvSpPr>
            <a:spLocks noGrp="1"/>
          </p:cNvSpPr>
          <p:nvPr>
            <p:ph type="title"/>
          </p:nvPr>
        </p:nvSpPr>
        <p:spPr/>
        <p:txBody>
          <a:bodyPr/>
          <a:lstStyle/>
          <a:p>
            <a:r>
              <a:rPr lang="en-US" dirty="0"/>
              <a:t>Sigmoid</a:t>
            </a:r>
            <a:endParaRPr lang="en-IN" dirty="0"/>
          </a:p>
        </p:txBody>
      </p:sp>
      <p:pic>
        <p:nvPicPr>
          <p:cNvPr id="17412" name="Picture 4" descr="Sigmoid Function Explained in Less than 5 Minutes | by Gabriel Mayers |  Medium">
            <a:extLst>
              <a:ext uri="{FF2B5EF4-FFF2-40B4-BE49-F238E27FC236}">
                <a16:creationId xmlns:a16="http://schemas.microsoft.com/office/drawing/2014/main" id="{4B182330-EFDA-4CD4-91E5-ACA17B27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9310"/>
            <a:ext cx="47434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igmoid fit | André Ferrari">
            <a:extLst>
              <a:ext uri="{FF2B5EF4-FFF2-40B4-BE49-F238E27FC236}">
                <a16:creationId xmlns:a16="http://schemas.microsoft.com/office/drawing/2014/main" id="{AD034ABD-0C24-469D-A53D-B7894A14130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370666"/>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661492-FFC4-4F97-9BD4-2CDC701AF6A4}"/>
              </a:ext>
            </a:extLst>
          </p:cNvPr>
          <p:cNvPicPr>
            <a:picLocks noChangeAspect="1"/>
          </p:cNvPicPr>
          <p:nvPr/>
        </p:nvPicPr>
        <p:blipFill>
          <a:blip r:embed="rId4"/>
          <a:stretch>
            <a:fillRect/>
          </a:stretch>
        </p:blipFill>
        <p:spPr>
          <a:xfrm>
            <a:off x="899583" y="1514451"/>
            <a:ext cx="4732242" cy="483682"/>
          </a:xfrm>
          <a:prstGeom prst="rect">
            <a:avLst/>
          </a:prstGeom>
        </p:spPr>
      </p:pic>
      <p:sp>
        <p:nvSpPr>
          <p:cNvPr id="3" name="TextBox 2">
            <a:extLst>
              <a:ext uri="{FF2B5EF4-FFF2-40B4-BE49-F238E27FC236}">
                <a16:creationId xmlns:a16="http://schemas.microsoft.com/office/drawing/2014/main" id="{9CAE9ABF-100A-470F-B5DC-E94FB0B9DAAA}"/>
              </a:ext>
            </a:extLst>
          </p:cNvPr>
          <p:cNvSpPr txBox="1"/>
          <p:nvPr/>
        </p:nvSpPr>
        <p:spPr>
          <a:xfrm>
            <a:off x="350153" y="4865332"/>
            <a:ext cx="5231497" cy="1200329"/>
          </a:xfrm>
          <a:prstGeom prst="rect">
            <a:avLst/>
          </a:prstGeom>
          <a:noFill/>
        </p:spPr>
        <p:txBody>
          <a:bodyPr wrap="none" rtlCol="0">
            <a:spAutoFit/>
          </a:bodyPr>
          <a:lstStyle/>
          <a:p>
            <a:r>
              <a:rPr lang="en-US" b="0" i="0" dirty="0">
                <a:effectLst/>
                <a:latin typeface="Google Sans"/>
              </a:rPr>
              <a:t>When the activation </a:t>
            </a:r>
          </a:p>
          <a:p>
            <a:r>
              <a:rPr lang="en-US" b="0" i="0" dirty="0">
                <a:effectLst/>
                <a:latin typeface="Google Sans"/>
              </a:rPr>
              <a:t>function for a neuron is a sigmoid </a:t>
            </a:r>
          </a:p>
          <a:p>
            <a:r>
              <a:rPr lang="en-US" b="0" i="0" dirty="0">
                <a:effectLst/>
                <a:latin typeface="Google Sans"/>
              </a:rPr>
              <a:t>function it is a guarantee that </a:t>
            </a:r>
          </a:p>
          <a:p>
            <a:r>
              <a:rPr lang="en-US" b="0" i="0" dirty="0">
                <a:effectLst/>
                <a:latin typeface="Google Sans"/>
              </a:rPr>
              <a:t>the output of this unit will always be between 0 and 1</a:t>
            </a:r>
            <a:endParaRPr lang="en-IN" dirty="0"/>
          </a:p>
        </p:txBody>
      </p:sp>
    </p:spTree>
    <p:extLst>
      <p:ext uri="{BB962C8B-B14F-4D97-AF65-F5344CB8AC3E}">
        <p14:creationId xmlns:p14="http://schemas.microsoft.com/office/powerpoint/2010/main" val="245369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5-C109-4586-8C79-2D2B183DA679}"/>
              </a:ext>
            </a:extLst>
          </p:cNvPr>
          <p:cNvSpPr>
            <a:spLocks noGrp="1"/>
          </p:cNvSpPr>
          <p:nvPr>
            <p:ph type="title"/>
          </p:nvPr>
        </p:nvSpPr>
        <p:spPr>
          <a:xfrm>
            <a:off x="1945783" y="-164515"/>
            <a:ext cx="9709597" cy="1193218"/>
          </a:xfrm>
        </p:spPr>
        <p:txBody>
          <a:bodyPr/>
          <a:lstStyle/>
          <a:p>
            <a:pPr algn="ctr"/>
            <a:r>
              <a:rPr lang="en-US" dirty="0"/>
              <a:t>Project Flow</a:t>
            </a:r>
            <a:endParaRPr lang="en-IN" dirty="0"/>
          </a:p>
        </p:txBody>
      </p:sp>
      <p:pic>
        <p:nvPicPr>
          <p:cNvPr id="9" name="Content Placeholder 8">
            <a:extLst>
              <a:ext uri="{FF2B5EF4-FFF2-40B4-BE49-F238E27FC236}">
                <a16:creationId xmlns:a16="http://schemas.microsoft.com/office/drawing/2014/main" id="{17D76ED7-75EE-4166-A497-9BB253A9D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92286"/>
            <a:ext cx="10378736" cy="5733620"/>
          </a:xfrm>
        </p:spPr>
      </p:pic>
    </p:spTree>
    <p:extLst>
      <p:ext uri="{BB962C8B-B14F-4D97-AF65-F5344CB8AC3E}">
        <p14:creationId xmlns:p14="http://schemas.microsoft.com/office/powerpoint/2010/main" val="358745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74D67A24-4D32-4FE0-BEC4-1CFC7C4C38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90" name="Picture 6">
            <a:extLst>
              <a:ext uri="{FF2B5EF4-FFF2-40B4-BE49-F238E27FC236}">
                <a16:creationId xmlns:a16="http://schemas.microsoft.com/office/drawing/2014/main" id="{B4CCF747-8798-4AA9-98A1-1324DE4FD0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3259" y="121355"/>
            <a:ext cx="11025482" cy="66152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E262D5E-5A2D-4A9A-8828-07DCEC83034F}"/>
              </a:ext>
            </a:extLst>
          </p:cNvPr>
          <p:cNvSpPr/>
          <p:nvPr/>
        </p:nvSpPr>
        <p:spPr>
          <a:xfrm>
            <a:off x="932273" y="1857021"/>
            <a:ext cx="1528705" cy="1326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Fake</a:t>
            </a:r>
            <a:endParaRPr lang="en-IN" dirty="0"/>
          </a:p>
        </p:txBody>
      </p:sp>
      <p:sp>
        <p:nvSpPr>
          <p:cNvPr id="8" name="Oval 7">
            <a:extLst>
              <a:ext uri="{FF2B5EF4-FFF2-40B4-BE49-F238E27FC236}">
                <a16:creationId xmlns:a16="http://schemas.microsoft.com/office/drawing/2014/main" id="{3966A872-D22F-4AB3-A647-FBF0B1B0EAF2}"/>
              </a:ext>
            </a:extLst>
          </p:cNvPr>
          <p:cNvSpPr/>
          <p:nvPr/>
        </p:nvSpPr>
        <p:spPr>
          <a:xfrm>
            <a:off x="932273" y="3968043"/>
            <a:ext cx="1528705" cy="132644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Real</a:t>
            </a:r>
            <a:endParaRPr lang="en-IN" dirty="0"/>
          </a:p>
        </p:txBody>
      </p:sp>
      <p:sp>
        <p:nvSpPr>
          <p:cNvPr id="9" name="Oval 8">
            <a:extLst>
              <a:ext uri="{FF2B5EF4-FFF2-40B4-BE49-F238E27FC236}">
                <a16:creationId xmlns:a16="http://schemas.microsoft.com/office/drawing/2014/main" id="{B262DDD8-1CAF-4D9B-929D-CABB0920FE78}"/>
              </a:ext>
            </a:extLst>
          </p:cNvPr>
          <p:cNvSpPr/>
          <p:nvPr/>
        </p:nvSpPr>
        <p:spPr>
          <a:xfrm>
            <a:off x="9974672" y="2918177"/>
            <a:ext cx="1528705" cy="1326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Fake</a:t>
            </a:r>
            <a:endParaRPr lang="en-IN" dirty="0"/>
          </a:p>
        </p:txBody>
      </p:sp>
    </p:spTree>
    <p:extLst>
      <p:ext uri="{BB962C8B-B14F-4D97-AF65-F5344CB8AC3E}">
        <p14:creationId xmlns:p14="http://schemas.microsoft.com/office/powerpoint/2010/main" val="18109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AD33A7-C9E5-4D04-9EB7-1E9340C78068}"/>
              </a:ext>
            </a:extLst>
          </p:cNvPr>
          <p:cNvPicPr>
            <a:picLocks noChangeAspect="1"/>
          </p:cNvPicPr>
          <p:nvPr/>
        </p:nvPicPr>
        <p:blipFill>
          <a:blip r:embed="rId2"/>
          <a:stretch>
            <a:fillRect/>
          </a:stretch>
        </p:blipFill>
        <p:spPr>
          <a:xfrm>
            <a:off x="752863" y="448380"/>
            <a:ext cx="10686632" cy="4654198"/>
          </a:xfrm>
          <a:prstGeom prst="rect">
            <a:avLst/>
          </a:prstGeom>
        </p:spPr>
      </p:pic>
      <p:pic>
        <p:nvPicPr>
          <p:cNvPr id="9" name="Picture 8">
            <a:extLst>
              <a:ext uri="{FF2B5EF4-FFF2-40B4-BE49-F238E27FC236}">
                <a16:creationId xmlns:a16="http://schemas.microsoft.com/office/drawing/2014/main" id="{44349552-BA2D-43D5-97AA-CE31226FDE44}"/>
              </a:ext>
            </a:extLst>
          </p:cNvPr>
          <p:cNvPicPr>
            <a:picLocks noChangeAspect="1"/>
          </p:cNvPicPr>
          <p:nvPr/>
        </p:nvPicPr>
        <p:blipFill>
          <a:blip r:embed="rId3"/>
          <a:stretch>
            <a:fillRect/>
          </a:stretch>
        </p:blipFill>
        <p:spPr>
          <a:xfrm>
            <a:off x="7800622" y="5259445"/>
            <a:ext cx="4276071" cy="1346171"/>
          </a:xfrm>
          <a:prstGeom prst="rect">
            <a:avLst/>
          </a:prstGeom>
        </p:spPr>
      </p:pic>
      <p:sp>
        <p:nvSpPr>
          <p:cNvPr id="2" name="TextBox 1">
            <a:extLst>
              <a:ext uri="{FF2B5EF4-FFF2-40B4-BE49-F238E27FC236}">
                <a16:creationId xmlns:a16="http://schemas.microsoft.com/office/drawing/2014/main" id="{841BC924-7C90-4FEE-8EC2-1F199E3E7AA9}"/>
              </a:ext>
            </a:extLst>
          </p:cNvPr>
          <p:cNvSpPr txBox="1"/>
          <p:nvPr/>
        </p:nvSpPr>
        <p:spPr>
          <a:xfrm>
            <a:off x="2833511" y="891822"/>
            <a:ext cx="2001445" cy="369332"/>
          </a:xfrm>
          <a:prstGeom prst="rect">
            <a:avLst/>
          </a:prstGeom>
          <a:noFill/>
        </p:spPr>
        <p:txBody>
          <a:bodyPr wrap="none" rtlCol="0">
            <a:spAutoFit/>
          </a:bodyPr>
          <a:lstStyle/>
          <a:p>
            <a:r>
              <a:rPr lang="en-US" dirty="0">
                <a:solidFill>
                  <a:schemeClr val="bg1"/>
                </a:solidFill>
              </a:rPr>
              <a:t>Optimizer function </a:t>
            </a:r>
            <a:endParaRPr lang="en-IN" dirty="0">
              <a:solidFill>
                <a:schemeClr val="bg1"/>
              </a:solidFill>
            </a:endParaRPr>
          </a:p>
        </p:txBody>
      </p:sp>
      <p:sp>
        <p:nvSpPr>
          <p:cNvPr id="6" name="TextBox 5">
            <a:extLst>
              <a:ext uri="{FF2B5EF4-FFF2-40B4-BE49-F238E27FC236}">
                <a16:creationId xmlns:a16="http://schemas.microsoft.com/office/drawing/2014/main" id="{EE73F4B8-BBEF-4BB4-B540-4E2D6EAC5E23}"/>
              </a:ext>
            </a:extLst>
          </p:cNvPr>
          <p:cNvSpPr txBox="1"/>
          <p:nvPr/>
        </p:nvSpPr>
        <p:spPr>
          <a:xfrm>
            <a:off x="6915604" y="857955"/>
            <a:ext cx="4385944" cy="646331"/>
          </a:xfrm>
          <a:prstGeom prst="rect">
            <a:avLst/>
          </a:prstGeom>
          <a:noFill/>
        </p:spPr>
        <p:txBody>
          <a:bodyPr wrap="none" rtlCol="0">
            <a:spAutoFit/>
          </a:bodyPr>
          <a:lstStyle/>
          <a:p>
            <a:r>
              <a:rPr lang="en-US" dirty="0">
                <a:solidFill>
                  <a:schemeClr val="bg1"/>
                </a:solidFill>
              </a:rPr>
              <a:t>Metrics accuracy during training</a:t>
            </a:r>
            <a:br>
              <a:rPr lang="en-US" dirty="0">
                <a:solidFill>
                  <a:schemeClr val="bg1"/>
                </a:solidFill>
              </a:rPr>
            </a:br>
            <a:r>
              <a:rPr lang="en-US" dirty="0">
                <a:solidFill>
                  <a:schemeClr val="bg1"/>
                </a:solidFill>
              </a:rPr>
              <a:t>why </a:t>
            </a:r>
            <a:r>
              <a:rPr lang="en-US" dirty="0" err="1">
                <a:solidFill>
                  <a:schemeClr val="bg1"/>
                </a:solidFill>
              </a:rPr>
              <a:t>accuracy?..because</a:t>
            </a:r>
            <a:r>
              <a:rPr lang="en-US" dirty="0">
                <a:solidFill>
                  <a:schemeClr val="bg1"/>
                </a:solidFill>
              </a:rPr>
              <a:t> its classification task</a:t>
            </a:r>
            <a:endParaRPr lang="en-IN" dirty="0">
              <a:solidFill>
                <a:schemeClr val="bg1"/>
              </a:solidFill>
            </a:endParaRPr>
          </a:p>
        </p:txBody>
      </p:sp>
      <p:sp>
        <p:nvSpPr>
          <p:cNvPr id="14" name="TextBox 13">
            <a:extLst>
              <a:ext uri="{FF2B5EF4-FFF2-40B4-BE49-F238E27FC236}">
                <a16:creationId xmlns:a16="http://schemas.microsoft.com/office/drawing/2014/main" id="{41B3F08B-1A28-4446-A735-327ECF248693}"/>
              </a:ext>
            </a:extLst>
          </p:cNvPr>
          <p:cNvSpPr txBox="1"/>
          <p:nvPr/>
        </p:nvSpPr>
        <p:spPr>
          <a:xfrm>
            <a:off x="6419346" y="5327487"/>
            <a:ext cx="1381276" cy="369332"/>
          </a:xfrm>
          <a:prstGeom prst="rect">
            <a:avLst/>
          </a:prstGeom>
          <a:noFill/>
        </p:spPr>
        <p:txBody>
          <a:bodyPr wrap="none" rtlCol="0">
            <a:spAutoFit/>
          </a:bodyPr>
          <a:lstStyle/>
          <a:p>
            <a:r>
              <a:rPr lang="en-US" dirty="0"/>
              <a:t>Total params</a:t>
            </a:r>
            <a:endParaRPr lang="en-IN" dirty="0"/>
          </a:p>
        </p:txBody>
      </p:sp>
    </p:spTree>
    <p:extLst>
      <p:ext uri="{BB962C8B-B14F-4D97-AF65-F5344CB8AC3E}">
        <p14:creationId xmlns:p14="http://schemas.microsoft.com/office/powerpoint/2010/main" val="9588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BCBF2B-2C48-412A-865B-80B41D3DCF10}"/>
              </a:ext>
            </a:extLst>
          </p:cNvPr>
          <p:cNvSpPr>
            <a:spLocks noGrp="1"/>
          </p:cNvSpPr>
          <p:nvPr>
            <p:ph idx="1"/>
          </p:nvPr>
        </p:nvSpPr>
        <p:spPr>
          <a:xfrm>
            <a:off x="962378" y="369359"/>
            <a:ext cx="10515600" cy="567619"/>
          </a:xfrm>
        </p:spPr>
        <p:txBody>
          <a:bodyPr/>
          <a:lstStyle/>
          <a:p>
            <a:pPr marL="0" indent="0">
              <a:buNone/>
            </a:pPr>
            <a:r>
              <a:rPr lang="en-US" dirty="0"/>
              <a:t>Training Dataset and hyper tuning </a:t>
            </a:r>
            <a:endParaRPr lang="en-IN" dirty="0"/>
          </a:p>
        </p:txBody>
      </p:sp>
      <p:pic>
        <p:nvPicPr>
          <p:cNvPr id="5" name="Picture 4">
            <a:extLst>
              <a:ext uri="{FF2B5EF4-FFF2-40B4-BE49-F238E27FC236}">
                <a16:creationId xmlns:a16="http://schemas.microsoft.com/office/drawing/2014/main" id="{5037F816-CD5C-4C16-80FE-8D9E2BE01E92}"/>
              </a:ext>
            </a:extLst>
          </p:cNvPr>
          <p:cNvPicPr>
            <a:picLocks noChangeAspect="1"/>
          </p:cNvPicPr>
          <p:nvPr/>
        </p:nvPicPr>
        <p:blipFill>
          <a:blip r:embed="rId2"/>
          <a:stretch>
            <a:fillRect/>
          </a:stretch>
        </p:blipFill>
        <p:spPr>
          <a:xfrm>
            <a:off x="63292" y="1550990"/>
            <a:ext cx="8649907" cy="5020376"/>
          </a:xfrm>
          <a:prstGeom prst="rect">
            <a:avLst/>
          </a:prstGeom>
        </p:spPr>
      </p:pic>
      <p:pic>
        <p:nvPicPr>
          <p:cNvPr id="7" name="Picture 6">
            <a:extLst>
              <a:ext uri="{FF2B5EF4-FFF2-40B4-BE49-F238E27FC236}">
                <a16:creationId xmlns:a16="http://schemas.microsoft.com/office/drawing/2014/main" id="{CDFB7A86-6072-4AAB-98BE-F78F258AABD6}"/>
              </a:ext>
            </a:extLst>
          </p:cNvPr>
          <p:cNvPicPr>
            <a:picLocks noChangeAspect="1"/>
          </p:cNvPicPr>
          <p:nvPr/>
        </p:nvPicPr>
        <p:blipFill>
          <a:blip r:embed="rId3"/>
          <a:stretch>
            <a:fillRect/>
          </a:stretch>
        </p:blipFill>
        <p:spPr>
          <a:xfrm>
            <a:off x="8984132" y="149424"/>
            <a:ext cx="2972215" cy="223868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64CC84B-6A7C-40CD-A160-58ED00F6FD51}"/>
              </a:ext>
            </a:extLst>
          </p:cNvPr>
          <p:cNvSpPr txBox="1"/>
          <p:nvPr/>
        </p:nvSpPr>
        <p:spPr>
          <a:xfrm>
            <a:off x="3036587" y="1961715"/>
            <a:ext cx="6367181" cy="646331"/>
          </a:xfrm>
          <a:prstGeom prst="rect">
            <a:avLst/>
          </a:prstGeom>
          <a:noFill/>
        </p:spPr>
        <p:txBody>
          <a:bodyPr wrap="square" rtlCol="0">
            <a:spAutoFit/>
          </a:bodyPr>
          <a:lstStyle/>
          <a:p>
            <a:r>
              <a:rPr lang="en-US" dirty="0">
                <a:solidFill>
                  <a:schemeClr val="bg1"/>
                </a:solidFill>
              </a:rPr>
              <a:t>Making a tensor board to log the training process and make evaluations later</a:t>
            </a:r>
            <a:endParaRPr lang="en-IN" dirty="0">
              <a:solidFill>
                <a:schemeClr val="bg1"/>
              </a:solidFill>
            </a:endParaRPr>
          </a:p>
        </p:txBody>
      </p:sp>
      <p:sp>
        <p:nvSpPr>
          <p:cNvPr id="9" name="TextBox 8">
            <a:extLst>
              <a:ext uri="{FF2B5EF4-FFF2-40B4-BE49-F238E27FC236}">
                <a16:creationId xmlns:a16="http://schemas.microsoft.com/office/drawing/2014/main" id="{0B181904-8BD7-4F5D-BCC2-4E0AEB6CC738}"/>
              </a:ext>
            </a:extLst>
          </p:cNvPr>
          <p:cNvSpPr txBox="1"/>
          <p:nvPr/>
        </p:nvSpPr>
        <p:spPr>
          <a:xfrm>
            <a:off x="1601326" y="3237530"/>
            <a:ext cx="6367181" cy="461665"/>
          </a:xfrm>
          <a:prstGeom prst="rect">
            <a:avLst/>
          </a:prstGeom>
          <a:noFill/>
        </p:spPr>
        <p:txBody>
          <a:bodyPr wrap="square" rtlCol="0">
            <a:spAutoFit/>
          </a:bodyPr>
          <a:lstStyle/>
          <a:p>
            <a:r>
              <a:rPr lang="en-US" sz="1200" dirty="0">
                <a:solidFill>
                  <a:schemeClr val="bg1"/>
                </a:solidFill>
              </a:rPr>
              <a:t>Epochs refer to the number of times the entire dataset is passed forward and backward through the neural network during training.</a:t>
            </a:r>
            <a:endParaRPr lang="en-IN" sz="1200" dirty="0">
              <a:solidFill>
                <a:schemeClr val="bg1"/>
              </a:solidFill>
            </a:endParaRPr>
          </a:p>
        </p:txBody>
      </p:sp>
      <p:sp>
        <p:nvSpPr>
          <p:cNvPr id="12" name="TextBox 11">
            <a:extLst>
              <a:ext uri="{FF2B5EF4-FFF2-40B4-BE49-F238E27FC236}">
                <a16:creationId xmlns:a16="http://schemas.microsoft.com/office/drawing/2014/main" id="{A048D3B4-4F2E-4A65-ACEA-04D3627C1341}"/>
              </a:ext>
            </a:extLst>
          </p:cNvPr>
          <p:cNvSpPr txBox="1"/>
          <p:nvPr/>
        </p:nvSpPr>
        <p:spPr>
          <a:xfrm>
            <a:off x="3389044" y="2880536"/>
            <a:ext cx="2595067" cy="276999"/>
          </a:xfrm>
          <a:prstGeom prst="rect">
            <a:avLst/>
          </a:prstGeom>
          <a:noFill/>
        </p:spPr>
        <p:txBody>
          <a:bodyPr wrap="square" rtlCol="0">
            <a:spAutoFit/>
          </a:bodyPr>
          <a:lstStyle/>
          <a:p>
            <a:r>
              <a:rPr lang="en-US" sz="1200" dirty="0">
                <a:solidFill>
                  <a:schemeClr val="bg1"/>
                </a:solidFill>
              </a:rPr>
              <a:t>Hyper tuning from validation set</a:t>
            </a:r>
            <a:endParaRPr lang="en-IN" sz="1200" dirty="0">
              <a:solidFill>
                <a:schemeClr val="bg1"/>
              </a:solidFill>
            </a:endParaRPr>
          </a:p>
        </p:txBody>
      </p:sp>
    </p:spTree>
    <p:extLst>
      <p:ext uri="{BB962C8B-B14F-4D97-AF65-F5344CB8AC3E}">
        <p14:creationId xmlns:p14="http://schemas.microsoft.com/office/powerpoint/2010/main" val="402028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415E6-626E-4947-9E5E-023C86E522A5}"/>
              </a:ext>
            </a:extLst>
          </p:cNvPr>
          <p:cNvSpPr>
            <a:spLocks noGrp="1"/>
          </p:cNvSpPr>
          <p:nvPr>
            <p:ph idx="1"/>
          </p:nvPr>
        </p:nvSpPr>
        <p:spPr>
          <a:xfrm>
            <a:off x="804333" y="141994"/>
            <a:ext cx="10226340" cy="635352"/>
          </a:xfrm>
        </p:spPr>
        <p:txBody>
          <a:bodyPr>
            <a:normAutofit/>
          </a:bodyPr>
          <a:lstStyle/>
          <a:p>
            <a:pPr marL="0" indent="0">
              <a:buNone/>
            </a:pPr>
            <a:r>
              <a:rPr lang="en-US" dirty="0"/>
              <a:t>A </a:t>
            </a:r>
            <a:r>
              <a:rPr lang="en-US" dirty="0" err="1"/>
              <a:t>visulisation</a:t>
            </a:r>
            <a:r>
              <a:rPr lang="en-US" dirty="0"/>
              <a:t> how training works according to epochs</a:t>
            </a:r>
            <a:endParaRPr lang="en-IN" dirty="0"/>
          </a:p>
        </p:txBody>
      </p:sp>
      <p:pic>
        <p:nvPicPr>
          <p:cNvPr id="6" name="Picture 2" descr="Dissecting Relu: A desceptively simple activation function | ML-DAWN">
            <a:extLst>
              <a:ext uri="{FF2B5EF4-FFF2-40B4-BE49-F238E27FC236}">
                <a16:creationId xmlns:a16="http://schemas.microsoft.com/office/drawing/2014/main" id="{0FE3DD07-539D-4BCB-A34D-97E9DEBD5D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60445" y="3525660"/>
            <a:ext cx="5311423" cy="298767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D23902C2-1931-4B62-A2AF-56FDD3B99E3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132" y="863953"/>
            <a:ext cx="6945959" cy="5209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2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24E8BF3-F6F9-4366-81E4-B65FFB8D026C}"/>
              </a:ext>
            </a:extLst>
          </p:cNvPr>
          <p:cNvSpPr txBox="1">
            <a:spLocks/>
          </p:cNvSpPr>
          <p:nvPr/>
        </p:nvSpPr>
        <p:spPr>
          <a:xfrm flipH="1">
            <a:off x="6147643" y="3172177"/>
            <a:ext cx="3639823" cy="369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solidFill>
                  <a:srgbClr val="242424"/>
                </a:solidFill>
                <a:latin typeface="sohne"/>
              </a:rPr>
              <a:t>Binary Cross-entropy</a:t>
            </a:r>
          </a:p>
          <a:p>
            <a:pPr marL="0" indent="0">
              <a:buFont typeface="Arial" panose="020B0604020202020204" pitchFamily="34" charset="0"/>
              <a:buNone/>
            </a:pPr>
            <a:endParaRPr lang="en-IN" dirty="0"/>
          </a:p>
        </p:txBody>
      </p:sp>
      <p:pic>
        <p:nvPicPr>
          <p:cNvPr id="10" name="Picture 9">
            <a:extLst>
              <a:ext uri="{FF2B5EF4-FFF2-40B4-BE49-F238E27FC236}">
                <a16:creationId xmlns:a16="http://schemas.microsoft.com/office/drawing/2014/main" id="{D53C3984-E159-4B71-BACA-57B2E8E052C5}"/>
              </a:ext>
            </a:extLst>
          </p:cNvPr>
          <p:cNvPicPr>
            <a:picLocks noChangeAspect="1"/>
          </p:cNvPicPr>
          <p:nvPr/>
        </p:nvPicPr>
        <p:blipFill>
          <a:blip r:embed="rId2"/>
          <a:stretch>
            <a:fillRect/>
          </a:stretch>
        </p:blipFill>
        <p:spPr>
          <a:xfrm>
            <a:off x="838200" y="365125"/>
            <a:ext cx="8583223" cy="1924319"/>
          </a:xfrm>
          <a:prstGeom prst="rect">
            <a:avLst/>
          </a:prstGeom>
        </p:spPr>
      </p:pic>
      <p:pic>
        <p:nvPicPr>
          <p:cNvPr id="11" name="Picture 2">
            <a:extLst>
              <a:ext uri="{FF2B5EF4-FFF2-40B4-BE49-F238E27FC236}">
                <a16:creationId xmlns:a16="http://schemas.microsoft.com/office/drawing/2014/main" id="{5F0A864F-504E-4E6A-A66B-642F39E1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36" y="2289444"/>
            <a:ext cx="5210175" cy="4391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911110C-D175-464F-BCEB-7796F92D00A8}"/>
              </a:ext>
            </a:extLst>
          </p:cNvPr>
          <p:cNvPicPr>
            <a:picLocks noChangeAspect="1"/>
          </p:cNvPicPr>
          <p:nvPr/>
        </p:nvPicPr>
        <p:blipFill>
          <a:blip r:embed="rId4"/>
          <a:stretch>
            <a:fillRect/>
          </a:stretch>
        </p:blipFill>
        <p:spPr>
          <a:xfrm>
            <a:off x="5654363" y="1617096"/>
            <a:ext cx="5914101" cy="1190867"/>
          </a:xfrm>
          <a:prstGeom prst="rect">
            <a:avLst/>
          </a:prstGeom>
          <a:ln>
            <a:noFill/>
          </a:ln>
          <a:effectLst>
            <a:outerShdw blurRad="292100" dist="139700" dir="2700000" algn="tl" rotWithShape="0">
              <a:srgbClr val="333333">
                <a:alpha val="65000"/>
              </a:srgbClr>
            </a:outerShdw>
          </a:effectLst>
        </p:spPr>
      </p:pic>
      <p:sp>
        <p:nvSpPr>
          <p:cNvPr id="13" name="Rectangle 4">
            <a:extLst>
              <a:ext uri="{FF2B5EF4-FFF2-40B4-BE49-F238E27FC236}">
                <a16:creationId xmlns:a16="http://schemas.microsoft.com/office/drawing/2014/main" id="{D2583B56-58D2-4A4E-A2BC-D0214A599198}"/>
              </a:ext>
            </a:extLst>
          </p:cNvPr>
          <p:cNvSpPr>
            <a:spLocks noChangeArrowheads="1"/>
          </p:cNvSpPr>
          <p:nvPr/>
        </p:nvSpPr>
        <p:spPr bwMode="auto">
          <a:xfrm>
            <a:off x="6095999" y="3598319"/>
            <a:ext cx="521017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neural network that performs binary classification—that is, predicts one out of two classes—calculates its loss using the binary cross-entropy loss function, also known as log loss.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Loss</a:t>
            </a:r>
            <a:r>
              <a:rPr kumimoji="0" lang="en-US" altLang="en-US" sz="1800" b="0" i="0" u="none" strike="noStrike" cap="none" normalizeH="0" baseline="0" dirty="0">
                <a:ln>
                  <a:noFill/>
                </a:ln>
                <a:solidFill>
                  <a:schemeClr val="tx1"/>
                </a:solidFill>
                <a:effectLst/>
                <a:latin typeface="Arial" panose="020B0604020202020204" pitchFamily="34" charset="0"/>
              </a:rPr>
              <a:t> measures how well the model fits the training data, while </a:t>
            </a:r>
            <a:r>
              <a:rPr kumimoji="0" lang="en-US" altLang="en-US" sz="1800" b="1" i="0" u="none" strike="noStrike" cap="none" normalizeH="0" baseline="0" dirty="0">
                <a:ln>
                  <a:noFill/>
                </a:ln>
                <a:solidFill>
                  <a:schemeClr val="tx1"/>
                </a:solidFill>
                <a:effectLst/>
                <a:latin typeface="Arial" panose="020B0604020202020204" pitchFamily="34" charset="0"/>
              </a:rPr>
              <a:t>validation loss </a:t>
            </a:r>
            <a:r>
              <a:rPr kumimoji="0" lang="en-US" altLang="en-US" sz="1800" b="0" i="0" u="none" strike="noStrike" cap="none" normalizeH="0" baseline="0" dirty="0">
                <a:ln>
                  <a:noFill/>
                </a:ln>
                <a:solidFill>
                  <a:schemeClr val="tx1"/>
                </a:solidFill>
                <a:effectLst/>
                <a:latin typeface="Arial" panose="020B0604020202020204" pitchFamily="34" charset="0"/>
              </a:rPr>
              <a:t>assesses its performance on unseen validation data, aiding in detecting overfitting.</a:t>
            </a:r>
          </a:p>
        </p:txBody>
      </p:sp>
      <p:sp>
        <p:nvSpPr>
          <p:cNvPr id="14" name="Content Placeholder 2">
            <a:extLst>
              <a:ext uri="{FF2B5EF4-FFF2-40B4-BE49-F238E27FC236}">
                <a16:creationId xmlns:a16="http://schemas.microsoft.com/office/drawing/2014/main" id="{4EAFED32-83D8-4320-B12C-623A6B0F8444}"/>
              </a:ext>
            </a:extLst>
          </p:cNvPr>
          <p:cNvSpPr txBox="1">
            <a:spLocks/>
          </p:cNvSpPr>
          <p:nvPr/>
        </p:nvSpPr>
        <p:spPr>
          <a:xfrm flipH="1">
            <a:off x="5425154" y="489739"/>
            <a:ext cx="3639823" cy="3692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solidFill>
                  <a:schemeClr val="bg1"/>
                </a:solidFill>
                <a:latin typeface="sohne"/>
              </a:rPr>
              <a:t>LOGG-LOSS VISULISATION</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365660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53830-A49E-47D3-AEFD-4A407C4D157C}"/>
              </a:ext>
            </a:extLst>
          </p:cNvPr>
          <p:cNvSpPr>
            <a:spLocks noGrp="1"/>
          </p:cNvSpPr>
          <p:nvPr>
            <p:ph idx="1"/>
          </p:nvPr>
        </p:nvSpPr>
        <p:spPr>
          <a:xfrm>
            <a:off x="6508750" y="3058937"/>
            <a:ext cx="5147734" cy="2915356"/>
          </a:xfrm>
        </p:spPr>
        <p:txBody>
          <a:bodyPr>
            <a:normAutofit fontScale="92500" lnSpcReduction="20000"/>
          </a:bodyPr>
          <a:lstStyle/>
          <a:p>
            <a:pPr marL="0" indent="0">
              <a:buNone/>
            </a:pPr>
            <a:r>
              <a:rPr lang="en-US" sz="2600" b="1" dirty="0"/>
              <a:t>Accuracy Training Visualization </a:t>
            </a:r>
          </a:p>
          <a:p>
            <a:pPr marL="0" indent="0">
              <a:buNone/>
            </a:pPr>
            <a:r>
              <a:rPr lang="en-US" sz="1600" dirty="0"/>
              <a:t>This is plotting the training accuracy and validation accuracy curves during the training of a neural network model. It visualizes how well the model is learning and generalizing to unseen data in terms of classification accuracy.</a:t>
            </a:r>
          </a:p>
          <a:p>
            <a:pPr marL="0" indent="0">
              <a:buNone/>
            </a:pPr>
            <a:r>
              <a:rPr lang="en-US" sz="1600" dirty="0"/>
              <a:t>1. Accuracy: It measures the proportion of correctly classified examples out of the total number of examples in the training dataset. It's a common metric for evaluating classification models.</a:t>
            </a:r>
          </a:p>
          <a:p>
            <a:pPr marL="0" indent="0">
              <a:buNone/>
            </a:pPr>
            <a:r>
              <a:rPr lang="en-US" sz="1600" dirty="0"/>
              <a:t>2. Validation Accuracy: Similar to accuracy, but computed on a separate validation dataset that the model hasn't seen during training. It assesses how well the model generalizes to new, unseen data, helping to gauge its performance beyond the training set.</a:t>
            </a:r>
            <a:endParaRPr lang="en-IN" sz="1600" dirty="0"/>
          </a:p>
        </p:txBody>
      </p:sp>
      <p:pic>
        <p:nvPicPr>
          <p:cNvPr id="2054" name="Picture 6">
            <a:extLst>
              <a:ext uri="{FF2B5EF4-FFF2-40B4-BE49-F238E27FC236}">
                <a16:creationId xmlns:a16="http://schemas.microsoft.com/office/drawing/2014/main" id="{BEFBB63C-F6E5-473F-AC77-CB51C8B2F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16" y="2062692"/>
            <a:ext cx="5295900" cy="4391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206DDDA-504B-4853-963C-44C41A45C1C6}"/>
              </a:ext>
            </a:extLst>
          </p:cNvPr>
          <p:cNvPicPr>
            <a:picLocks noChangeAspect="1"/>
          </p:cNvPicPr>
          <p:nvPr/>
        </p:nvPicPr>
        <p:blipFill>
          <a:blip r:embed="rId3"/>
          <a:stretch>
            <a:fillRect/>
          </a:stretch>
        </p:blipFill>
        <p:spPr>
          <a:xfrm>
            <a:off x="6360586" y="8114"/>
            <a:ext cx="4809666" cy="2915356"/>
          </a:xfrm>
          <a:prstGeom prst="rect">
            <a:avLst/>
          </a:prstGeom>
        </p:spPr>
      </p:pic>
      <p:pic>
        <p:nvPicPr>
          <p:cNvPr id="9" name="Picture 8">
            <a:extLst>
              <a:ext uri="{FF2B5EF4-FFF2-40B4-BE49-F238E27FC236}">
                <a16:creationId xmlns:a16="http://schemas.microsoft.com/office/drawing/2014/main" id="{95E15F50-89DB-4119-A5E5-123B6E976864}"/>
              </a:ext>
            </a:extLst>
          </p:cNvPr>
          <p:cNvPicPr>
            <a:picLocks noChangeAspect="1"/>
          </p:cNvPicPr>
          <p:nvPr/>
        </p:nvPicPr>
        <p:blipFill>
          <a:blip r:embed="rId4"/>
          <a:stretch>
            <a:fillRect/>
          </a:stretch>
        </p:blipFill>
        <p:spPr>
          <a:xfrm>
            <a:off x="233073" y="775753"/>
            <a:ext cx="5034447" cy="985313"/>
          </a:xfrm>
          <a:prstGeom prst="rect">
            <a:avLst/>
          </a:prstGeom>
        </p:spPr>
      </p:pic>
    </p:spTree>
    <p:extLst>
      <p:ext uri="{BB962C8B-B14F-4D97-AF65-F5344CB8AC3E}">
        <p14:creationId xmlns:p14="http://schemas.microsoft.com/office/powerpoint/2010/main" val="2191898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3F55BD-4552-4767-8D2D-D0BFC8A59AA9}"/>
              </a:ext>
            </a:extLst>
          </p:cNvPr>
          <p:cNvPicPr>
            <a:picLocks noChangeAspect="1"/>
          </p:cNvPicPr>
          <p:nvPr/>
        </p:nvPicPr>
        <p:blipFill>
          <a:blip r:embed="rId2"/>
          <a:stretch>
            <a:fillRect/>
          </a:stretch>
        </p:blipFill>
        <p:spPr>
          <a:xfrm>
            <a:off x="189537" y="129823"/>
            <a:ext cx="6457808" cy="4222044"/>
          </a:xfrm>
          <a:prstGeom prst="rect">
            <a:avLst/>
          </a:prstGeom>
        </p:spPr>
      </p:pic>
      <p:sp>
        <p:nvSpPr>
          <p:cNvPr id="3" name="Content Placeholder 2">
            <a:extLst>
              <a:ext uri="{FF2B5EF4-FFF2-40B4-BE49-F238E27FC236}">
                <a16:creationId xmlns:a16="http://schemas.microsoft.com/office/drawing/2014/main" id="{BDC25B0D-3C0D-43D8-AD3A-40D12D50E56A}"/>
              </a:ext>
            </a:extLst>
          </p:cNvPr>
          <p:cNvSpPr>
            <a:spLocks noGrp="1"/>
          </p:cNvSpPr>
          <p:nvPr>
            <p:ph idx="1"/>
          </p:nvPr>
        </p:nvSpPr>
        <p:spPr>
          <a:xfrm>
            <a:off x="935167" y="5204178"/>
            <a:ext cx="5544655" cy="1106311"/>
          </a:xfrm>
        </p:spPr>
        <p:txBody>
          <a:bodyPr>
            <a:normAutofit/>
          </a:bodyPr>
          <a:lstStyle/>
          <a:p>
            <a:pPr algn="l">
              <a:buFont typeface="Arial" panose="020B0604020202020204" pitchFamily="34" charset="0"/>
              <a:buChar char="•"/>
            </a:pPr>
            <a:r>
              <a:rPr lang="en-US" sz="1200" b="1" i="0" dirty="0">
                <a:effectLst/>
                <a:latin typeface="Inter"/>
              </a:rPr>
              <a:t>Accuracy</a:t>
            </a:r>
            <a:r>
              <a:rPr lang="en-US" sz="1200" b="0" i="0" dirty="0">
                <a:effectLst/>
                <a:latin typeface="Inter"/>
              </a:rPr>
              <a:t> shows how often a classification ML model is correct </a:t>
            </a:r>
            <a:r>
              <a:rPr lang="en-US" sz="1200" b="1" i="0" dirty="0">
                <a:effectLst/>
                <a:latin typeface="Inter"/>
              </a:rPr>
              <a:t>overall</a:t>
            </a:r>
            <a:r>
              <a:rPr lang="en-US" sz="1200" b="0" i="0" dirty="0">
                <a:effectLst/>
                <a:latin typeface="Inter"/>
              </a:rPr>
              <a:t>. </a:t>
            </a:r>
          </a:p>
          <a:p>
            <a:pPr algn="l">
              <a:buFont typeface="Arial" panose="020B0604020202020204" pitchFamily="34" charset="0"/>
              <a:buChar char="•"/>
            </a:pPr>
            <a:r>
              <a:rPr lang="en-US" sz="1200" b="1" i="0" dirty="0">
                <a:effectLst/>
                <a:latin typeface="Inter"/>
              </a:rPr>
              <a:t>Precision</a:t>
            </a:r>
            <a:r>
              <a:rPr lang="en-US" sz="1200" b="0" i="0" dirty="0">
                <a:effectLst/>
                <a:latin typeface="Inter"/>
              </a:rPr>
              <a:t> shows how often an ML model is correct when </a:t>
            </a:r>
            <a:r>
              <a:rPr lang="en-US" sz="1200" b="1" i="0" dirty="0">
                <a:effectLst/>
                <a:latin typeface="Inter"/>
              </a:rPr>
              <a:t>predicting the target class.</a:t>
            </a:r>
            <a:endParaRPr lang="en-US" sz="1200" b="0" i="0" dirty="0">
              <a:effectLst/>
              <a:latin typeface="Inter"/>
            </a:endParaRPr>
          </a:p>
          <a:p>
            <a:pPr algn="l">
              <a:buFont typeface="Arial" panose="020B0604020202020204" pitchFamily="34" charset="0"/>
              <a:buChar char="•"/>
            </a:pPr>
            <a:r>
              <a:rPr lang="en-US" sz="1200" b="1" i="0" dirty="0">
                <a:effectLst/>
                <a:latin typeface="Inter"/>
              </a:rPr>
              <a:t>Recall </a:t>
            </a:r>
            <a:r>
              <a:rPr lang="en-US" sz="1200" b="0" i="0" dirty="0">
                <a:effectLst/>
                <a:latin typeface="Inter"/>
              </a:rPr>
              <a:t>shows whether an ML model can find </a:t>
            </a:r>
            <a:r>
              <a:rPr lang="en-US" sz="1200" b="1" i="0" dirty="0">
                <a:effectLst/>
                <a:latin typeface="Inter"/>
              </a:rPr>
              <a:t>all objects</a:t>
            </a:r>
            <a:r>
              <a:rPr lang="en-US" sz="1200" b="0" i="0" dirty="0">
                <a:effectLst/>
                <a:latin typeface="Inter"/>
              </a:rPr>
              <a:t> </a:t>
            </a:r>
            <a:r>
              <a:rPr lang="en-US" sz="1200" b="1" i="0" dirty="0">
                <a:effectLst/>
                <a:latin typeface="Inter"/>
              </a:rPr>
              <a:t>of the target class</a:t>
            </a:r>
            <a:r>
              <a:rPr lang="en-US" sz="1200" b="0" i="0" dirty="0">
                <a:effectLst/>
                <a:latin typeface="Inter"/>
              </a:rPr>
              <a:t>. </a:t>
            </a:r>
          </a:p>
          <a:p>
            <a:pPr marL="0" indent="0">
              <a:buNone/>
            </a:pPr>
            <a:endParaRPr lang="en-IN" dirty="0"/>
          </a:p>
        </p:txBody>
      </p:sp>
      <p:sp>
        <p:nvSpPr>
          <p:cNvPr id="6" name="Content Placeholder 2">
            <a:extLst>
              <a:ext uri="{FF2B5EF4-FFF2-40B4-BE49-F238E27FC236}">
                <a16:creationId xmlns:a16="http://schemas.microsoft.com/office/drawing/2014/main" id="{998C0A6A-8386-49CB-BE72-DE868B0D996F}"/>
              </a:ext>
            </a:extLst>
          </p:cNvPr>
          <p:cNvSpPr txBox="1">
            <a:spLocks/>
          </p:cNvSpPr>
          <p:nvPr/>
        </p:nvSpPr>
        <p:spPr>
          <a:xfrm>
            <a:off x="7057929" y="191912"/>
            <a:ext cx="4944534" cy="6366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Inter"/>
              </a:rPr>
              <a:t>This code calculates precision, recall, and binary accuracy metrics for a trained model on a test dataset in TensorFlow. Here's why it's important:</a:t>
            </a:r>
          </a:p>
          <a:p>
            <a:pPr marL="0" indent="0">
              <a:buNone/>
            </a:pPr>
            <a:r>
              <a:rPr lang="en-US" sz="1600" b="1" dirty="0">
                <a:latin typeface="Inter"/>
              </a:rPr>
              <a:t>1. Performance Evaluation</a:t>
            </a:r>
            <a:r>
              <a:rPr lang="en-US" sz="1600" dirty="0">
                <a:latin typeface="Inter"/>
              </a:rPr>
              <a:t>: It provides insights into the model's performance beyond accuracy by assessing precision (the proportion of true positives out of all predicted positives) and recall (the proportion of true positives out of all actual positives).</a:t>
            </a:r>
          </a:p>
          <a:p>
            <a:pPr marL="0" indent="0">
              <a:buNone/>
            </a:pPr>
            <a:r>
              <a:rPr lang="en-US" sz="1600" b="1" dirty="0">
                <a:latin typeface="Inter"/>
              </a:rPr>
              <a:t>2. Understanding Model Behavior: </a:t>
            </a:r>
            <a:r>
              <a:rPr lang="en-US" sz="1600" dirty="0">
                <a:latin typeface="Inter"/>
              </a:rPr>
              <a:t>Precision and recall offer a more nuanced understanding of the model's behavior, particularly in imbalanced datasets where accuracy alone might be misleading.</a:t>
            </a:r>
          </a:p>
          <a:p>
            <a:pPr marL="0" indent="0">
              <a:buNone/>
            </a:pPr>
            <a:r>
              <a:rPr lang="en-US" sz="1600" b="1" dirty="0">
                <a:latin typeface="Inter"/>
              </a:rPr>
              <a:t>3. Model Tuning: </a:t>
            </a:r>
            <a:r>
              <a:rPr lang="en-US" sz="1600" dirty="0">
                <a:latin typeface="Inter"/>
              </a:rPr>
              <a:t>These metrics help in fine-tuning the model and understanding its strengths and weaknesses, guiding adjustments to improve overall performance.</a:t>
            </a:r>
          </a:p>
          <a:p>
            <a:pPr marL="0" indent="0">
              <a:buNone/>
            </a:pPr>
            <a:r>
              <a:rPr lang="en-US" sz="1600" b="1" dirty="0">
                <a:latin typeface="Inter"/>
              </a:rPr>
              <a:t>4. Decision Making: </a:t>
            </a:r>
            <a:r>
              <a:rPr lang="en-US" sz="1600" dirty="0">
                <a:latin typeface="Inter"/>
              </a:rPr>
              <a:t>Precision and recall are crucial in decision-making scenarios where different costs are associated with false positives and false negatives, such as in medical diagnosis or fraud detection.</a:t>
            </a:r>
          </a:p>
          <a:p>
            <a:pPr marL="0" indent="0">
              <a:buNone/>
            </a:pPr>
            <a:r>
              <a:rPr lang="en-US" sz="1600" b="1" dirty="0">
                <a:latin typeface="Inter"/>
              </a:rPr>
              <a:t>5. Validation: </a:t>
            </a:r>
            <a:r>
              <a:rPr lang="en-US" sz="1600" dirty="0">
                <a:latin typeface="Inter"/>
              </a:rPr>
              <a:t>Evaluating the model on a separate test dataset ensures that the reported metrics are indicative of its performance on unseen data, enhancing its reliability in real-world applications.</a:t>
            </a:r>
            <a:endParaRPr lang="en-IN" sz="1600" dirty="0"/>
          </a:p>
        </p:txBody>
      </p:sp>
    </p:spTree>
    <p:extLst>
      <p:ext uri="{BB962C8B-B14F-4D97-AF65-F5344CB8AC3E}">
        <p14:creationId xmlns:p14="http://schemas.microsoft.com/office/powerpoint/2010/main" val="772371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7E8-7251-481B-A608-BE2668235BCE}"/>
              </a:ext>
            </a:extLst>
          </p:cNvPr>
          <p:cNvSpPr>
            <a:spLocks noGrp="1"/>
          </p:cNvSpPr>
          <p:nvPr>
            <p:ph type="title"/>
          </p:nvPr>
        </p:nvSpPr>
        <p:spPr/>
        <p:txBody>
          <a:bodyPr/>
          <a:lstStyle/>
          <a:p>
            <a:r>
              <a:rPr lang="en-US" b="1" dirty="0"/>
              <a:t>Results</a:t>
            </a:r>
            <a:endParaRPr lang="en-IN" b="1" dirty="0"/>
          </a:p>
        </p:txBody>
      </p:sp>
      <p:pic>
        <p:nvPicPr>
          <p:cNvPr id="5" name="Content Placeholder 4">
            <a:extLst>
              <a:ext uri="{FF2B5EF4-FFF2-40B4-BE49-F238E27FC236}">
                <a16:creationId xmlns:a16="http://schemas.microsoft.com/office/drawing/2014/main" id="{D4810079-D4C1-4252-87B7-36404B55C5EE}"/>
              </a:ext>
            </a:extLst>
          </p:cNvPr>
          <p:cNvPicPr>
            <a:picLocks noGrp="1" noChangeAspect="1"/>
          </p:cNvPicPr>
          <p:nvPr>
            <p:ph idx="1"/>
          </p:nvPr>
        </p:nvPicPr>
        <p:blipFill>
          <a:blip r:embed="rId2"/>
          <a:stretch>
            <a:fillRect/>
          </a:stretch>
        </p:blipFill>
        <p:spPr>
          <a:xfrm>
            <a:off x="510972" y="1606580"/>
            <a:ext cx="7964011" cy="838317"/>
          </a:xfrm>
        </p:spPr>
      </p:pic>
      <p:pic>
        <p:nvPicPr>
          <p:cNvPr id="3076" name="Picture 4" descr="Focus Target Sticker by Hostinger">
            <a:extLst>
              <a:ext uri="{FF2B5EF4-FFF2-40B4-BE49-F238E27FC236}">
                <a16:creationId xmlns:a16="http://schemas.microsoft.com/office/drawing/2014/main" id="{85F8E633-5B83-4508-B961-A9E1D0ED176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545027"/>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rowth Results Sticker by thebecreativeco">
            <a:extLst>
              <a:ext uri="{FF2B5EF4-FFF2-40B4-BE49-F238E27FC236}">
                <a16:creationId xmlns:a16="http://schemas.microsoft.com/office/drawing/2014/main" id="{EB15AF62-EFED-47E6-AE44-49E3F1729A2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874644" y="2545027"/>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16E913AA-0FF2-42EC-A734-3E114781568B}"/>
              </a:ext>
            </a:extLst>
          </p:cNvPr>
          <p:cNvSpPr txBox="1">
            <a:spLocks/>
          </p:cNvSpPr>
          <p:nvPr/>
        </p:nvSpPr>
        <p:spPr>
          <a:xfrm>
            <a:off x="4114801" y="3463116"/>
            <a:ext cx="3258272" cy="189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Inter"/>
              </a:rPr>
              <a:t>Precision : 85%</a:t>
            </a:r>
            <a:r>
              <a:rPr lang="en-US" sz="3200" dirty="0">
                <a:latin typeface="Inter"/>
              </a:rPr>
              <a:t> </a:t>
            </a:r>
          </a:p>
          <a:p>
            <a:pPr marL="0" indent="0">
              <a:buNone/>
            </a:pPr>
            <a:r>
              <a:rPr lang="en-US" sz="3200" b="1" dirty="0">
                <a:latin typeface="Inter"/>
              </a:rPr>
              <a:t>Recall: 86.73%</a:t>
            </a:r>
            <a:endParaRPr lang="en-US" sz="3200" dirty="0">
              <a:latin typeface="Inter"/>
            </a:endParaRPr>
          </a:p>
          <a:p>
            <a:pPr marL="0" indent="0">
              <a:buFont typeface="Arial" panose="020B0604020202020204" pitchFamily="34" charset="0"/>
              <a:buNone/>
            </a:pPr>
            <a:r>
              <a:rPr lang="en-US" sz="3200" b="1" dirty="0">
                <a:latin typeface="Inter"/>
              </a:rPr>
              <a:t>Accuracy</a:t>
            </a:r>
            <a:r>
              <a:rPr lang="en-US" sz="2800" b="1" dirty="0">
                <a:latin typeface="Inter"/>
              </a:rPr>
              <a:t>: 85.41%</a:t>
            </a:r>
            <a:endParaRPr lang="en-IN" dirty="0"/>
          </a:p>
        </p:txBody>
      </p:sp>
      <p:sp>
        <p:nvSpPr>
          <p:cNvPr id="15" name="Content Placeholder 2">
            <a:extLst>
              <a:ext uri="{FF2B5EF4-FFF2-40B4-BE49-F238E27FC236}">
                <a16:creationId xmlns:a16="http://schemas.microsoft.com/office/drawing/2014/main" id="{82945B2B-FF2E-4D68-A454-27A8C0150730}"/>
              </a:ext>
            </a:extLst>
          </p:cNvPr>
          <p:cNvSpPr txBox="1">
            <a:spLocks/>
          </p:cNvSpPr>
          <p:nvPr/>
        </p:nvSpPr>
        <p:spPr>
          <a:xfrm>
            <a:off x="6608691" y="451615"/>
            <a:ext cx="5544655" cy="1106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latin typeface="Inter"/>
              </a:rPr>
              <a:t>Accuracy</a:t>
            </a:r>
            <a:r>
              <a:rPr lang="en-US" sz="1200" dirty="0">
                <a:latin typeface="Inter"/>
              </a:rPr>
              <a:t> shows how often a classification ML model is correct </a:t>
            </a:r>
            <a:r>
              <a:rPr lang="en-US" sz="1200" b="1" dirty="0">
                <a:latin typeface="Inter"/>
              </a:rPr>
              <a:t>overall</a:t>
            </a:r>
            <a:r>
              <a:rPr lang="en-US" sz="1200" dirty="0">
                <a:latin typeface="Inter"/>
              </a:rPr>
              <a:t>. </a:t>
            </a:r>
          </a:p>
          <a:p>
            <a:r>
              <a:rPr lang="en-US" sz="1200" b="1" dirty="0">
                <a:latin typeface="Inter"/>
              </a:rPr>
              <a:t>Precision</a:t>
            </a:r>
            <a:r>
              <a:rPr lang="en-US" sz="1200" dirty="0">
                <a:latin typeface="Inter"/>
              </a:rPr>
              <a:t> shows how often an ML model is correct when </a:t>
            </a:r>
            <a:r>
              <a:rPr lang="en-US" sz="1200" b="1" dirty="0">
                <a:latin typeface="Inter"/>
              </a:rPr>
              <a:t>predicting the target class.</a:t>
            </a:r>
            <a:endParaRPr lang="en-US" sz="1200" dirty="0">
              <a:latin typeface="Inter"/>
            </a:endParaRPr>
          </a:p>
          <a:p>
            <a:r>
              <a:rPr lang="en-US" sz="1200" b="1" dirty="0">
                <a:latin typeface="Inter"/>
              </a:rPr>
              <a:t>Recall </a:t>
            </a:r>
            <a:r>
              <a:rPr lang="en-US" sz="1200" dirty="0">
                <a:latin typeface="Inter"/>
              </a:rPr>
              <a:t>shows whether an ML model can find </a:t>
            </a:r>
            <a:r>
              <a:rPr lang="en-US" sz="1200" b="1" dirty="0">
                <a:latin typeface="Inter"/>
              </a:rPr>
              <a:t>all objects</a:t>
            </a:r>
            <a:r>
              <a:rPr lang="en-US" sz="1200" dirty="0">
                <a:latin typeface="Inter"/>
              </a:rPr>
              <a:t> </a:t>
            </a:r>
            <a:r>
              <a:rPr lang="en-US" sz="1200" b="1" dirty="0">
                <a:latin typeface="Inter"/>
              </a:rPr>
              <a:t>of the target class</a:t>
            </a:r>
            <a:r>
              <a:rPr lang="en-US" sz="1200" dirty="0">
                <a:latin typeface="Inter"/>
              </a:rPr>
              <a:t>. </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351858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D0B3B8-72BF-4B5C-97F3-BF5D64F4FF84}"/>
              </a:ext>
            </a:extLst>
          </p:cNvPr>
          <p:cNvPicPr>
            <a:picLocks noChangeAspect="1"/>
          </p:cNvPicPr>
          <p:nvPr/>
        </p:nvPicPr>
        <p:blipFill>
          <a:blip r:embed="rId2"/>
          <a:stretch>
            <a:fillRect/>
          </a:stretch>
        </p:blipFill>
        <p:spPr>
          <a:xfrm>
            <a:off x="155294" y="68883"/>
            <a:ext cx="7459116" cy="1676634"/>
          </a:xfrm>
          <a:prstGeom prst="rect">
            <a:avLst/>
          </a:prstGeom>
        </p:spPr>
      </p:pic>
      <p:pic>
        <p:nvPicPr>
          <p:cNvPr id="7" name="Picture 6">
            <a:extLst>
              <a:ext uri="{FF2B5EF4-FFF2-40B4-BE49-F238E27FC236}">
                <a16:creationId xmlns:a16="http://schemas.microsoft.com/office/drawing/2014/main" id="{21ACE3F0-6858-42AC-A910-C6D0D36B0E1C}"/>
              </a:ext>
            </a:extLst>
          </p:cNvPr>
          <p:cNvPicPr>
            <a:picLocks noChangeAspect="1"/>
          </p:cNvPicPr>
          <p:nvPr/>
        </p:nvPicPr>
        <p:blipFill>
          <a:blip r:embed="rId3"/>
          <a:stretch>
            <a:fillRect/>
          </a:stretch>
        </p:blipFill>
        <p:spPr>
          <a:xfrm>
            <a:off x="5803740" y="1637941"/>
            <a:ext cx="6058746" cy="489653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Picture 8">
            <a:extLst>
              <a:ext uri="{FF2B5EF4-FFF2-40B4-BE49-F238E27FC236}">
                <a16:creationId xmlns:a16="http://schemas.microsoft.com/office/drawing/2014/main" id="{C88F782F-C0F6-4951-A26D-D9E2C29EB6BD}"/>
              </a:ext>
            </a:extLst>
          </p:cNvPr>
          <p:cNvPicPr>
            <a:picLocks noChangeAspect="1"/>
          </p:cNvPicPr>
          <p:nvPr/>
        </p:nvPicPr>
        <p:blipFill>
          <a:blip r:embed="rId4"/>
          <a:stretch>
            <a:fillRect/>
          </a:stretch>
        </p:blipFill>
        <p:spPr>
          <a:xfrm>
            <a:off x="537144" y="2521824"/>
            <a:ext cx="4324223" cy="198365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122" name="Picture 2" descr="Small Business Custom Sticker">
            <a:extLst>
              <a:ext uri="{FF2B5EF4-FFF2-40B4-BE49-F238E27FC236}">
                <a16:creationId xmlns:a16="http://schemas.microsoft.com/office/drawing/2014/main" id="{5BED7346-3752-4071-85FD-04A6E5A7888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04563" y="-965753"/>
            <a:ext cx="4067769" cy="40677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8F8D985-C89A-4C0E-AB70-EF41FEE604D9}"/>
              </a:ext>
            </a:extLst>
          </p:cNvPr>
          <p:cNvSpPr txBox="1"/>
          <p:nvPr/>
        </p:nvSpPr>
        <p:spPr>
          <a:xfrm>
            <a:off x="1061977" y="5705201"/>
            <a:ext cx="3926712" cy="400110"/>
          </a:xfrm>
          <a:prstGeom prst="rect">
            <a:avLst/>
          </a:prstGeom>
          <a:noFill/>
        </p:spPr>
        <p:txBody>
          <a:bodyPr wrap="square">
            <a:spAutoFit/>
          </a:bodyPr>
          <a:lstStyle/>
          <a:p>
            <a:r>
              <a:rPr lang="en-IN" sz="2000" dirty="0"/>
              <a:t>Predicted class is REAL</a:t>
            </a:r>
          </a:p>
        </p:txBody>
      </p:sp>
    </p:spTree>
    <p:extLst>
      <p:ext uri="{BB962C8B-B14F-4D97-AF65-F5344CB8AC3E}">
        <p14:creationId xmlns:p14="http://schemas.microsoft.com/office/powerpoint/2010/main" val="36243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EAF136-49EB-44CC-8F1D-46AD9C224C50}"/>
              </a:ext>
            </a:extLst>
          </p:cNvPr>
          <p:cNvPicPr>
            <a:picLocks noChangeAspect="1"/>
          </p:cNvPicPr>
          <p:nvPr/>
        </p:nvPicPr>
        <p:blipFill>
          <a:blip r:embed="rId2"/>
          <a:stretch>
            <a:fillRect/>
          </a:stretch>
        </p:blipFill>
        <p:spPr>
          <a:xfrm>
            <a:off x="341880" y="434381"/>
            <a:ext cx="10188407" cy="4656908"/>
          </a:xfrm>
          <a:prstGeom prst="rect">
            <a:avLst/>
          </a:prstGeom>
        </p:spPr>
      </p:pic>
      <p:pic>
        <p:nvPicPr>
          <p:cNvPr id="7" name="Picture 6">
            <a:extLst>
              <a:ext uri="{FF2B5EF4-FFF2-40B4-BE49-F238E27FC236}">
                <a16:creationId xmlns:a16="http://schemas.microsoft.com/office/drawing/2014/main" id="{C6156E2B-681E-4869-977F-0CB94258F933}"/>
              </a:ext>
            </a:extLst>
          </p:cNvPr>
          <p:cNvPicPr>
            <a:picLocks noChangeAspect="1"/>
          </p:cNvPicPr>
          <p:nvPr/>
        </p:nvPicPr>
        <p:blipFill>
          <a:blip r:embed="rId3"/>
          <a:stretch>
            <a:fillRect/>
          </a:stretch>
        </p:blipFill>
        <p:spPr>
          <a:xfrm>
            <a:off x="0" y="5433248"/>
            <a:ext cx="12215625" cy="745095"/>
          </a:xfrm>
          <a:prstGeom prst="rect">
            <a:avLst/>
          </a:prstGeom>
        </p:spPr>
      </p:pic>
      <p:pic>
        <p:nvPicPr>
          <p:cNvPr id="6146" name="Picture 2" descr="CERATIZIT TEAM CUTTING TOOLS Sticker">
            <a:extLst>
              <a:ext uri="{FF2B5EF4-FFF2-40B4-BE49-F238E27FC236}">
                <a16:creationId xmlns:a16="http://schemas.microsoft.com/office/drawing/2014/main" id="{AF2AB550-60F0-4A6E-8F74-783D194EEAC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0123" y="3737145"/>
            <a:ext cx="1354144" cy="135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84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39B1-53EE-405C-AFBA-10621D9A6E20}"/>
              </a:ext>
            </a:extLst>
          </p:cNvPr>
          <p:cNvSpPr>
            <a:spLocks noGrp="1"/>
          </p:cNvSpPr>
          <p:nvPr>
            <p:ph type="title"/>
          </p:nvPr>
        </p:nvSpPr>
        <p:spPr/>
        <p:txBody>
          <a:bodyPr/>
          <a:lstStyle/>
          <a:p>
            <a:r>
              <a:rPr lang="en-US" dirty="0"/>
              <a:t>Roles and Responsibilities </a:t>
            </a:r>
            <a:endParaRPr lang="en-IN" dirty="0"/>
          </a:p>
        </p:txBody>
      </p:sp>
      <p:sp>
        <p:nvSpPr>
          <p:cNvPr id="3" name="Content Placeholder 2">
            <a:extLst>
              <a:ext uri="{FF2B5EF4-FFF2-40B4-BE49-F238E27FC236}">
                <a16:creationId xmlns:a16="http://schemas.microsoft.com/office/drawing/2014/main" id="{8240A52A-EFEA-48A6-B45A-5C55C3750D3F}"/>
              </a:ext>
            </a:extLst>
          </p:cNvPr>
          <p:cNvSpPr>
            <a:spLocks noGrp="1"/>
          </p:cNvSpPr>
          <p:nvPr>
            <p:ph idx="1"/>
          </p:nvPr>
        </p:nvSpPr>
        <p:spPr/>
        <p:txBody>
          <a:bodyPr/>
          <a:lstStyle/>
          <a:p>
            <a:r>
              <a:rPr lang="en-US" dirty="0" err="1"/>
              <a:t>Yashashvi</a:t>
            </a:r>
            <a:r>
              <a:rPr lang="en-US" dirty="0"/>
              <a:t> </a:t>
            </a:r>
            <a:r>
              <a:rPr lang="en-US" dirty="0" err="1"/>
              <a:t>Sarran</a:t>
            </a:r>
            <a:r>
              <a:rPr lang="en-US" dirty="0"/>
              <a:t> (229309119) : Gathering Data</a:t>
            </a:r>
            <a:endParaRPr lang="en-IN" dirty="0"/>
          </a:p>
          <a:p>
            <a:r>
              <a:rPr lang="en-US" dirty="0"/>
              <a:t>Khushi Bansal (229309142): Preprocessing Data</a:t>
            </a:r>
          </a:p>
          <a:p>
            <a:r>
              <a:rPr lang="en-US" dirty="0"/>
              <a:t>Atharva Jaiswal (229309131): Model Development &amp; </a:t>
            </a:r>
            <a:r>
              <a:rPr lang="en-US" dirty="0" err="1"/>
              <a:t>Hypertuning</a:t>
            </a:r>
            <a:endParaRPr lang="en-US" dirty="0"/>
          </a:p>
          <a:p>
            <a:r>
              <a:rPr lang="en-US" dirty="0" err="1"/>
              <a:t>Lakshay</a:t>
            </a:r>
            <a:r>
              <a:rPr lang="en-US" dirty="0"/>
              <a:t> Mehta (229309175): </a:t>
            </a:r>
            <a:r>
              <a:rPr lang="en-US" dirty="0" err="1"/>
              <a:t>Performence</a:t>
            </a:r>
            <a:r>
              <a:rPr lang="en-US" dirty="0"/>
              <a:t> Evaluation</a:t>
            </a:r>
          </a:p>
          <a:p>
            <a:pPr marL="0" indent="0">
              <a:buNone/>
            </a:pPr>
            <a:endParaRPr lang="en-IN" dirty="0"/>
          </a:p>
        </p:txBody>
      </p:sp>
      <p:pic>
        <p:nvPicPr>
          <p:cNvPr id="2050" name="Picture 2" descr="Dexter Community Schools Sticker">
            <a:extLst>
              <a:ext uri="{FF2B5EF4-FFF2-40B4-BE49-F238E27FC236}">
                <a16:creationId xmlns:a16="http://schemas.microsoft.com/office/drawing/2014/main" id="{18AD8018-88FD-46F7-AE34-487B966128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38127" y="3556715"/>
            <a:ext cx="3505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42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n Thank You Sticker">
            <a:extLst>
              <a:ext uri="{FF2B5EF4-FFF2-40B4-BE49-F238E27FC236}">
                <a16:creationId xmlns:a16="http://schemas.microsoft.com/office/drawing/2014/main" id="{F79766B7-1834-4475-A407-FE1D7C4E29D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6532" y="488244"/>
            <a:ext cx="5469467" cy="546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02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AE02-01AF-47E9-B450-9A197D60C0FF}"/>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19975FE4-24AA-4641-9255-D94BBCAF0B5E}"/>
              </a:ext>
            </a:extLst>
          </p:cNvPr>
          <p:cNvSpPr>
            <a:spLocks noGrp="1"/>
          </p:cNvSpPr>
          <p:nvPr>
            <p:ph idx="1"/>
          </p:nvPr>
        </p:nvSpPr>
        <p:spPr/>
        <p:txBody>
          <a:bodyPr/>
          <a:lstStyle/>
          <a:p>
            <a:r>
              <a:rPr lang="en-IN" dirty="0">
                <a:hlinkClick r:id="rId2"/>
              </a:rPr>
              <a:t>https://www.evidentlyai.com/classification-metrics/accuracy-precision-recall#:~:text=Accuracy%20is%20a%20metric%20that,often%20the%20model%20is%20right%3F</a:t>
            </a:r>
            <a:endParaRPr lang="en-IN" dirty="0"/>
          </a:p>
          <a:p>
            <a:r>
              <a:rPr lang="en-IN" dirty="0">
                <a:hlinkClick r:id="rId3"/>
              </a:rPr>
              <a:t>https://medium.com/artificialis/neural-network-basics-loss-and-cost-functions-9d089e9de5f8</a:t>
            </a:r>
            <a:endParaRPr lang="en-IN" dirty="0"/>
          </a:p>
          <a:p>
            <a:r>
              <a:rPr lang="en-IN" dirty="0">
                <a:hlinkClick r:id="rId4"/>
              </a:rPr>
              <a:t>https://www.analyticsvidhya.com/blog/2022/06/understanding-loss-function-in-deep-learning/#:~:text=The%20loss%20function%20for%20this,the%20performance%20of%20regression%20models</a:t>
            </a:r>
            <a:r>
              <a:rPr lang="en-IN" dirty="0"/>
              <a:t>.</a:t>
            </a:r>
          </a:p>
          <a:p>
            <a:endParaRPr lang="en-IN" dirty="0"/>
          </a:p>
        </p:txBody>
      </p:sp>
    </p:spTree>
    <p:extLst>
      <p:ext uri="{BB962C8B-B14F-4D97-AF65-F5344CB8AC3E}">
        <p14:creationId xmlns:p14="http://schemas.microsoft.com/office/powerpoint/2010/main" val="50152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A042760-ECF1-4602-9136-3A1BD5C4D826}"/>
              </a:ext>
            </a:extLst>
          </p:cNvPr>
          <p:cNvPicPr>
            <a:picLocks noChangeAspect="1"/>
          </p:cNvPicPr>
          <p:nvPr/>
        </p:nvPicPr>
        <p:blipFill>
          <a:blip r:embed="rId2"/>
          <a:stretch>
            <a:fillRect/>
          </a:stretch>
        </p:blipFill>
        <p:spPr>
          <a:xfrm>
            <a:off x="5005780" y="1901738"/>
            <a:ext cx="4417584" cy="1225380"/>
          </a:xfrm>
          <a:prstGeom prst="rect">
            <a:avLst/>
          </a:prstGeom>
          <a:ln w="228600" cap="sq" cmpd="thickThin">
            <a:solidFill>
              <a:srgbClr val="000000"/>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59B2AAAC-ADAE-43A3-BCF1-F7CAF423A38D}"/>
              </a:ext>
            </a:extLst>
          </p:cNvPr>
          <p:cNvSpPr>
            <a:spLocks noGrp="1"/>
          </p:cNvSpPr>
          <p:nvPr>
            <p:ph type="title"/>
          </p:nvPr>
        </p:nvSpPr>
        <p:spPr/>
        <p:txBody>
          <a:bodyPr/>
          <a:lstStyle/>
          <a:p>
            <a:r>
              <a:rPr lang="en-US" dirty="0"/>
              <a:t>Gathering Data</a:t>
            </a:r>
            <a:endParaRPr lang="en-IN" dirty="0"/>
          </a:p>
        </p:txBody>
      </p:sp>
      <p:pic>
        <p:nvPicPr>
          <p:cNvPr id="3074" name="Picture 2" descr="Kaggle - Wikipedia">
            <a:extLst>
              <a:ext uri="{FF2B5EF4-FFF2-40B4-BE49-F238E27FC236}">
                <a16:creationId xmlns:a16="http://schemas.microsoft.com/office/drawing/2014/main" id="{219CC5BF-5089-4D87-87E8-7972ACD78E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7469" y="1672403"/>
            <a:ext cx="2360641" cy="9154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8C4461-20F8-46A3-99E6-596A94609765}"/>
              </a:ext>
            </a:extLst>
          </p:cNvPr>
          <p:cNvPicPr>
            <a:picLocks noChangeAspect="1"/>
          </p:cNvPicPr>
          <p:nvPr/>
        </p:nvPicPr>
        <p:blipFill>
          <a:blip r:embed="rId4"/>
          <a:stretch>
            <a:fillRect/>
          </a:stretch>
        </p:blipFill>
        <p:spPr>
          <a:xfrm>
            <a:off x="5830628" y="174909"/>
            <a:ext cx="2237144" cy="1445541"/>
          </a:xfrm>
          <a:prstGeom prst="rect">
            <a:avLst/>
          </a:prstGeom>
        </p:spPr>
      </p:pic>
      <p:pic>
        <p:nvPicPr>
          <p:cNvPr id="7" name="Picture 6">
            <a:extLst>
              <a:ext uri="{FF2B5EF4-FFF2-40B4-BE49-F238E27FC236}">
                <a16:creationId xmlns:a16="http://schemas.microsoft.com/office/drawing/2014/main" id="{DEA052F3-3E51-419E-9685-F55EC10C76F1}"/>
              </a:ext>
            </a:extLst>
          </p:cNvPr>
          <p:cNvPicPr>
            <a:picLocks noChangeAspect="1"/>
          </p:cNvPicPr>
          <p:nvPr/>
        </p:nvPicPr>
        <p:blipFill>
          <a:blip r:embed="rId5"/>
          <a:stretch>
            <a:fillRect/>
          </a:stretch>
        </p:blipFill>
        <p:spPr>
          <a:xfrm>
            <a:off x="667908" y="3012080"/>
            <a:ext cx="3931818" cy="1026828"/>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1006691E-79AB-413C-ABFE-E5FE3A1F7611}"/>
              </a:ext>
            </a:extLst>
          </p:cNvPr>
          <p:cNvPicPr>
            <a:picLocks noChangeAspect="1"/>
          </p:cNvPicPr>
          <p:nvPr/>
        </p:nvPicPr>
        <p:blipFill>
          <a:blip r:embed="rId6"/>
          <a:stretch>
            <a:fillRect/>
          </a:stretch>
        </p:blipFill>
        <p:spPr>
          <a:xfrm>
            <a:off x="577469" y="4790767"/>
            <a:ext cx="5253159" cy="1325563"/>
          </a:xfrm>
          <a:prstGeom prst="rect">
            <a:avLst/>
          </a:prstGeom>
          <a:ln w="228600" cap="sq" cmpd="thickThin">
            <a:solidFill>
              <a:srgbClr val="000000"/>
            </a:solidFill>
            <a:prstDash val="solid"/>
            <a:miter lim="800000"/>
          </a:ln>
          <a:effectLst>
            <a:innerShdw blurRad="76200">
              <a:srgbClr val="000000"/>
            </a:innerShdw>
          </a:effectLst>
        </p:spPr>
      </p:pic>
      <p:pic>
        <p:nvPicPr>
          <p:cNvPr id="3086" name="Picture 14" descr="What Is Web Scraping? How To Legally Extract Web Content">
            <a:extLst>
              <a:ext uri="{FF2B5EF4-FFF2-40B4-BE49-F238E27FC236}">
                <a16:creationId xmlns:a16="http://schemas.microsoft.com/office/drawing/2014/main" id="{1EDD16E4-86FD-44CA-85F1-5108806EB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873" y="278508"/>
            <a:ext cx="3433763" cy="23050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93C975-7702-4956-82A6-783D55BDA8C4}"/>
              </a:ext>
            </a:extLst>
          </p:cNvPr>
          <p:cNvPicPr>
            <a:picLocks noChangeAspect="1"/>
          </p:cNvPicPr>
          <p:nvPr/>
        </p:nvPicPr>
        <p:blipFill>
          <a:blip r:embed="rId8"/>
          <a:stretch>
            <a:fillRect/>
          </a:stretch>
        </p:blipFill>
        <p:spPr>
          <a:xfrm>
            <a:off x="8508387" y="5704569"/>
            <a:ext cx="3124636" cy="828791"/>
          </a:xfrm>
          <a:prstGeom prst="rect">
            <a:avLst/>
          </a:prstGeom>
          <a:ln w="228600" cap="sq" cmpd="thickThin">
            <a:solidFill>
              <a:srgbClr val="000000"/>
            </a:solidFill>
            <a:prstDash val="solid"/>
            <a:miter lim="800000"/>
          </a:ln>
          <a:effectLst>
            <a:innerShdw blurRad="76200">
              <a:srgbClr val="000000"/>
            </a:innerShdw>
          </a:effectLst>
        </p:spPr>
      </p:pic>
      <p:pic>
        <p:nvPicPr>
          <p:cNvPr id="3078" name="Picture 6" descr="UCI – machine learning repository – Cyber Data Scientist">
            <a:extLst>
              <a:ext uri="{FF2B5EF4-FFF2-40B4-BE49-F238E27FC236}">
                <a16:creationId xmlns:a16="http://schemas.microsoft.com/office/drawing/2014/main" id="{3BEFBAD9-0C8D-441D-8C4B-FC6AAAC134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4572" y="5072055"/>
            <a:ext cx="2558603" cy="8262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5E45521-1F95-498A-8F7A-AA3678CB8FF8}"/>
              </a:ext>
            </a:extLst>
          </p:cNvPr>
          <p:cNvPicPr>
            <a:picLocks noChangeAspect="1"/>
          </p:cNvPicPr>
          <p:nvPr/>
        </p:nvPicPr>
        <p:blipFill>
          <a:blip r:embed="rId10"/>
          <a:stretch>
            <a:fillRect/>
          </a:stretch>
        </p:blipFill>
        <p:spPr>
          <a:xfrm>
            <a:off x="6841983" y="3408406"/>
            <a:ext cx="5034272" cy="1382361"/>
          </a:xfrm>
          <a:prstGeom prst="rect">
            <a:avLst/>
          </a:prstGeom>
          <a:ln w="228600" cap="sq" cmpd="thickThin">
            <a:solidFill>
              <a:srgbClr val="000000"/>
            </a:solidFill>
            <a:prstDash val="solid"/>
            <a:miter lim="800000"/>
          </a:ln>
          <a:effectLst>
            <a:innerShdw blurRad="76200">
              <a:srgbClr val="000000"/>
            </a:innerShdw>
          </a:effectLst>
        </p:spPr>
      </p:pic>
      <p:pic>
        <p:nvPicPr>
          <p:cNvPr id="3082" name="Picture 10" descr="Hugging Face Valued at $4.5 Billion, Attracts Tech Giants | The Software  Report">
            <a:extLst>
              <a:ext uri="{FF2B5EF4-FFF2-40B4-BE49-F238E27FC236}">
                <a16:creationId xmlns:a16="http://schemas.microsoft.com/office/drawing/2014/main" id="{3A0A38B5-DC13-44CC-8565-B0FD038A73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2001" y="2444106"/>
            <a:ext cx="2568822" cy="68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36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1AD0-B61A-495C-A85A-2A511DDD9CF6}"/>
              </a:ext>
            </a:extLst>
          </p:cNvPr>
          <p:cNvSpPr>
            <a:spLocks noGrp="1"/>
          </p:cNvSpPr>
          <p:nvPr>
            <p:ph type="title"/>
          </p:nvPr>
        </p:nvSpPr>
        <p:spPr/>
        <p:txBody>
          <a:bodyPr/>
          <a:lstStyle/>
          <a:p>
            <a:r>
              <a:rPr lang="en-US" b="1" dirty="0"/>
              <a:t>Choosing from Potential Dataset </a:t>
            </a:r>
            <a:endParaRPr lang="en-IN" b="1" dirty="0"/>
          </a:p>
        </p:txBody>
      </p:sp>
      <p:pic>
        <p:nvPicPr>
          <p:cNvPr id="4" name="Content Placeholder 3">
            <a:extLst>
              <a:ext uri="{FF2B5EF4-FFF2-40B4-BE49-F238E27FC236}">
                <a16:creationId xmlns:a16="http://schemas.microsoft.com/office/drawing/2014/main" id="{274E74E9-1503-4CEF-9476-DD621BB1EB87}"/>
              </a:ext>
            </a:extLst>
          </p:cNvPr>
          <p:cNvPicPr>
            <a:picLocks noGrp="1" noChangeAspect="1"/>
          </p:cNvPicPr>
          <p:nvPr>
            <p:ph idx="1"/>
          </p:nvPr>
        </p:nvPicPr>
        <p:blipFill>
          <a:blip r:embed="rId2"/>
          <a:stretch>
            <a:fillRect/>
          </a:stretch>
        </p:blipFill>
        <p:spPr>
          <a:xfrm>
            <a:off x="406985" y="2291258"/>
            <a:ext cx="5865026" cy="1479960"/>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99F70E58-9E78-423A-BD0D-3F25E85E5356}"/>
              </a:ext>
            </a:extLst>
          </p:cNvPr>
          <p:cNvPicPr>
            <a:picLocks noChangeAspect="1"/>
          </p:cNvPicPr>
          <p:nvPr/>
        </p:nvPicPr>
        <p:blipFill>
          <a:blip r:embed="rId3"/>
          <a:stretch>
            <a:fillRect/>
          </a:stretch>
        </p:blipFill>
        <p:spPr>
          <a:xfrm>
            <a:off x="5686902" y="4531787"/>
            <a:ext cx="5666898" cy="1479959"/>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EB2EB4B1-1A72-4E9A-9A5C-3C6418017A7B}"/>
              </a:ext>
            </a:extLst>
          </p:cNvPr>
          <p:cNvSpPr txBox="1"/>
          <p:nvPr/>
        </p:nvSpPr>
        <p:spPr>
          <a:xfrm>
            <a:off x="7044743" y="2326213"/>
            <a:ext cx="3876541" cy="646331"/>
          </a:xfrm>
          <a:prstGeom prst="rect">
            <a:avLst/>
          </a:prstGeom>
          <a:noFill/>
        </p:spPr>
        <p:txBody>
          <a:bodyPr wrap="square" rtlCol="0">
            <a:spAutoFit/>
          </a:bodyPr>
          <a:lstStyle/>
          <a:p>
            <a:r>
              <a:rPr lang="en-US" b="1" dirty="0"/>
              <a:t>Advantages: High Resolution Images </a:t>
            </a:r>
            <a:br>
              <a:rPr lang="en-US" b="1" dirty="0"/>
            </a:br>
            <a:r>
              <a:rPr lang="en-US" b="1" dirty="0"/>
              <a:t>Disadvantages: Not enough Images, </a:t>
            </a:r>
            <a:endParaRPr lang="en-IN" b="1" dirty="0"/>
          </a:p>
        </p:txBody>
      </p:sp>
      <p:sp>
        <p:nvSpPr>
          <p:cNvPr id="7" name="TextBox 6">
            <a:extLst>
              <a:ext uri="{FF2B5EF4-FFF2-40B4-BE49-F238E27FC236}">
                <a16:creationId xmlns:a16="http://schemas.microsoft.com/office/drawing/2014/main" id="{2F83375D-F347-4971-8094-B2314CE1DB52}"/>
              </a:ext>
            </a:extLst>
          </p:cNvPr>
          <p:cNvSpPr txBox="1"/>
          <p:nvPr/>
        </p:nvSpPr>
        <p:spPr>
          <a:xfrm>
            <a:off x="1004552" y="4625434"/>
            <a:ext cx="4131971" cy="923330"/>
          </a:xfrm>
          <a:prstGeom prst="rect">
            <a:avLst/>
          </a:prstGeom>
          <a:noFill/>
        </p:spPr>
        <p:txBody>
          <a:bodyPr wrap="square" rtlCol="0">
            <a:spAutoFit/>
          </a:bodyPr>
          <a:lstStyle/>
          <a:p>
            <a:r>
              <a:rPr lang="en-US" b="1" dirty="0"/>
              <a:t>Advantages:  Image abundance, formatted </a:t>
            </a:r>
            <a:br>
              <a:rPr lang="en-US" b="1" dirty="0"/>
            </a:br>
            <a:r>
              <a:rPr lang="en-US" b="1" dirty="0"/>
              <a:t>Disadvantages: Low resolution </a:t>
            </a:r>
            <a:endParaRPr lang="en-IN" b="1" dirty="0"/>
          </a:p>
        </p:txBody>
      </p:sp>
    </p:spTree>
    <p:extLst>
      <p:ext uri="{BB962C8B-B14F-4D97-AF65-F5344CB8AC3E}">
        <p14:creationId xmlns:p14="http://schemas.microsoft.com/office/powerpoint/2010/main" val="415469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0A55-7610-411C-9A43-A51433A075C5}"/>
              </a:ext>
            </a:extLst>
          </p:cNvPr>
          <p:cNvSpPr>
            <a:spLocks noGrp="1"/>
          </p:cNvSpPr>
          <p:nvPr>
            <p:ph type="title"/>
          </p:nvPr>
        </p:nvSpPr>
        <p:spPr/>
        <p:txBody>
          <a:bodyPr/>
          <a:lstStyle/>
          <a:p>
            <a:r>
              <a:rPr lang="en-US" dirty="0"/>
              <a:t>Final Choice</a:t>
            </a:r>
            <a:endParaRPr lang="en-IN" dirty="0"/>
          </a:p>
        </p:txBody>
      </p:sp>
      <p:pic>
        <p:nvPicPr>
          <p:cNvPr id="4" name="Picture 3">
            <a:extLst>
              <a:ext uri="{FF2B5EF4-FFF2-40B4-BE49-F238E27FC236}">
                <a16:creationId xmlns:a16="http://schemas.microsoft.com/office/drawing/2014/main" id="{42931B2B-B25E-432B-A000-CA1940CDFC0B}"/>
              </a:ext>
            </a:extLst>
          </p:cNvPr>
          <p:cNvPicPr>
            <a:picLocks noChangeAspect="1"/>
          </p:cNvPicPr>
          <p:nvPr/>
        </p:nvPicPr>
        <p:blipFill>
          <a:blip r:embed="rId2"/>
          <a:stretch>
            <a:fillRect/>
          </a:stretch>
        </p:blipFill>
        <p:spPr>
          <a:xfrm>
            <a:off x="5280339" y="498774"/>
            <a:ext cx="5666898" cy="1479959"/>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70ABC995-A6D4-4869-BB28-6FE796C4832D}"/>
              </a:ext>
            </a:extLst>
          </p:cNvPr>
          <p:cNvPicPr>
            <a:picLocks noChangeAspect="1"/>
          </p:cNvPicPr>
          <p:nvPr/>
        </p:nvPicPr>
        <p:blipFill>
          <a:blip r:embed="rId3"/>
          <a:stretch>
            <a:fillRect/>
          </a:stretch>
        </p:blipFill>
        <p:spPr>
          <a:xfrm>
            <a:off x="632396" y="2477104"/>
            <a:ext cx="4647943" cy="3229497"/>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755B612E-632B-4408-BC13-54F5817A4C91}"/>
              </a:ext>
            </a:extLst>
          </p:cNvPr>
          <p:cNvPicPr>
            <a:picLocks noChangeAspect="1"/>
          </p:cNvPicPr>
          <p:nvPr/>
        </p:nvPicPr>
        <p:blipFill>
          <a:blip r:embed="rId4"/>
          <a:stretch>
            <a:fillRect/>
          </a:stretch>
        </p:blipFill>
        <p:spPr>
          <a:xfrm>
            <a:off x="6277258" y="2518113"/>
            <a:ext cx="4132908" cy="1573740"/>
          </a:xfrm>
          <a:prstGeom prst="rect">
            <a:avLst/>
          </a:prstGeom>
          <a:ln w="2286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989A13B6-070D-4B95-B374-2B477A79E166}"/>
              </a:ext>
            </a:extLst>
          </p:cNvPr>
          <p:cNvPicPr>
            <a:picLocks noChangeAspect="1"/>
          </p:cNvPicPr>
          <p:nvPr/>
        </p:nvPicPr>
        <p:blipFill>
          <a:blip r:embed="rId5"/>
          <a:stretch>
            <a:fillRect/>
          </a:stretch>
        </p:blipFill>
        <p:spPr>
          <a:xfrm>
            <a:off x="6257446" y="4667944"/>
            <a:ext cx="4172532" cy="10860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6124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A7EC-34C4-46ED-A445-5764F542ED5D}"/>
              </a:ext>
            </a:extLst>
          </p:cNvPr>
          <p:cNvSpPr>
            <a:spLocks noGrp="1"/>
          </p:cNvSpPr>
          <p:nvPr>
            <p:ph type="title"/>
          </p:nvPr>
        </p:nvSpPr>
        <p:spPr/>
        <p:txBody>
          <a:bodyPr/>
          <a:lstStyle/>
          <a:p>
            <a:r>
              <a:rPr lang="en-US" dirty="0"/>
              <a:t>Final Choice</a:t>
            </a:r>
            <a:endParaRPr lang="en-IN" dirty="0"/>
          </a:p>
        </p:txBody>
      </p:sp>
      <p:sp>
        <p:nvSpPr>
          <p:cNvPr id="4" name="Content Placeholder 3">
            <a:extLst>
              <a:ext uri="{FF2B5EF4-FFF2-40B4-BE49-F238E27FC236}">
                <a16:creationId xmlns:a16="http://schemas.microsoft.com/office/drawing/2014/main" id="{FEF642A7-BC6C-49D0-9D13-18E899B33575}"/>
              </a:ext>
            </a:extLst>
          </p:cNvPr>
          <p:cNvSpPr txBox="1">
            <a:spLocks noGrp="1"/>
          </p:cNvSpPr>
          <p:nvPr>
            <p:ph idx="1"/>
          </p:nvPr>
        </p:nvSpPr>
        <p:spPr>
          <a:xfrm>
            <a:off x="838200" y="1825625"/>
            <a:ext cx="10515600" cy="3970318"/>
          </a:xfrm>
          <a:prstGeom prst="rect">
            <a:avLst/>
          </a:prstGeom>
          <a:noFill/>
        </p:spPr>
        <p:txBody>
          <a:bodyPr wrap="square" rtlCol="0">
            <a:spAutoFit/>
          </a:bodyPr>
          <a:lstStyle/>
          <a:p>
            <a:pPr marL="0" indent="0">
              <a:buNone/>
            </a:pPr>
            <a:r>
              <a:rPr lang="en-US" dirty="0"/>
              <a:t>We selected this dataset due to its substantial volume of data, a crucial factor for optimizing the performance of neural networks. With a vast collection comprising a total of 1,20,000 images, this dataset offers an abundance of samples for training, validation, and testing processes. The sheer scale of the dataset provides ample opportunities for the neural network to learn diverse patterns and features, thus enhancing its ability to generalize effectively to unseen data. Additionally, the ample quantity of images enables robust training procedures, helping to mitigate issues such as overfitting and improving the network's overall performance and robustness.</a:t>
            </a:r>
            <a:endParaRPr lang="en-IN" dirty="0"/>
          </a:p>
        </p:txBody>
      </p:sp>
    </p:spTree>
    <p:extLst>
      <p:ext uri="{BB962C8B-B14F-4D97-AF65-F5344CB8AC3E}">
        <p14:creationId xmlns:p14="http://schemas.microsoft.com/office/powerpoint/2010/main" val="71118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56B5-7B44-45BD-99BD-85F527EE1D45}"/>
              </a:ext>
            </a:extLst>
          </p:cNvPr>
          <p:cNvSpPr>
            <a:spLocks noGrp="1"/>
          </p:cNvSpPr>
          <p:nvPr>
            <p:ph type="title"/>
          </p:nvPr>
        </p:nvSpPr>
        <p:spPr/>
        <p:txBody>
          <a:bodyPr/>
          <a:lstStyle/>
          <a:p>
            <a:r>
              <a:rPr lang="en-US" dirty="0"/>
              <a:t>The Dataset</a:t>
            </a:r>
            <a:endParaRPr lang="en-IN" dirty="0"/>
          </a:p>
        </p:txBody>
      </p:sp>
      <p:sp>
        <p:nvSpPr>
          <p:cNvPr id="3" name="Content Placeholder 2">
            <a:extLst>
              <a:ext uri="{FF2B5EF4-FFF2-40B4-BE49-F238E27FC236}">
                <a16:creationId xmlns:a16="http://schemas.microsoft.com/office/drawing/2014/main" id="{C4C6BF7A-B5A8-44F3-BE71-A5D5A69FBD7C}"/>
              </a:ext>
            </a:extLst>
          </p:cNvPr>
          <p:cNvSpPr>
            <a:spLocks noGrp="1"/>
          </p:cNvSpPr>
          <p:nvPr>
            <p:ph idx="1"/>
          </p:nvPr>
        </p:nvSpPr>
        <p:spPr>
          <a:xfrm>
            <a:off x="838200" y="1825625"/>
            <a:ext cx="1042115" cy="518330"/>
          </a:xfrm>
        </p:spPr>
        <p:txBody>
          <a:bodyPr/>
          <a:lstStyle/>
          <a:p>
            <a:pPr marL="0" indent="0">
              <a:buNone/>
            </a:pPr>
            <a:r>
              <a:rPr lang="en-US" dirty="0"/>
              <a:t>Real </a:t>
            </a:r>
            <a:endParaRPr lang="en-IN" dirty="0"/>
          </a:p>
        </p:txBody>
      </p:sp>
      <p:sp>
        <p:nvSpPr>
          <p:cNvPr id="4" name="Content Placeholder 2">
            <a:extLst>
              <a:ext uri="{FF2B5EF4-FFF2-40B4-BE49-F238E27FC236}">
                <a16:creationId xmlns:a16="http://schemas.microsoft.com/office/drawing/2014/main" id="{1DF7CF82-7436-4192-AF35-D9610295F274}"/>
              </a:ext>
            </a:extLst>
          </p:cNvPr>
          <p:cNvSpPr txBox="1">
            <a:spLocks/>
          </p:cNvSpPr>
          <p:nvPr/>
        </p:nvSpPr>
        <p:spPr>
          <a:xfrm>
            <a:off x="8166279" y="1825625"/>
            <a:ext cx="1042115" cy="518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Fake </a:t>
            </a:r>
            <a:endParaRPr lang="en-IN" dirty="0"/>
          </a:p>
        </p:txBody>
      </p:sp>
      <p:pic>
        <p:nvPicPr>
          <p:cNvPr id="6" name="Picture 5">
            <a:extLst>
              <a:ext uri="{FF2B5EF4-FFF2-40B4-BE49-F238E27FC236}">
                <a16:creationId xmlns:a16="http://schemas.microsoft.com/office/drawing/2014/main" id="{E837C575-1410-4690-A449-84ACCFC7C437}"/>
              </a:ext>
            </a:extLst>
          </p:cNvPr>
          <p:cNvPicPr>
            <a:picLocks noChangeAspect="1"/>
          </p:cNvPicPr>
          <p:nvPr/>
        </p:nvPicPr>
        <p:blipFill>
          <a:blip r:embed="rId2"/>
          <a:stretch>
            <a:fillRect/>
          </a:stretch>
        </p:blipFill>
        <p:spPr>
          <a:xfrm>
            <a:off x="6404460" y="2478892"/>
            <a:ext cx="5129646" cy="3430262"/>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7764532A-D1D1-4C0E-8070-4F587DF847B9}"/>
              </a:ext>
            </a:extLst>
          </p:cNvPr>
          <p:cNvPicPr>
            <a:picLocks noChangeAspect="1"/>
          </p:cNvPicPr>
          <p:nvPr/>
        </p:nvPicPr>
        <p:blipFill>
          <a:blip r:embed="rId3"/>
          <a:stretch>
            <a:fillRect/>
          </a:stretch>
        </p:blipFill>
        <p:spPr>
          <a:xfrm>
            <a:off x="341034" y="2581924"/>
            <a:ext cx="5446508" cy="32953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74260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6D5-AE62-4619-9ED4-4969BD924F58}"/>
              </a:ext>
            </a:extLst>
          </p:cNvPr>
          <p:cNvSpPr>
            <a:spLocks noGrp="1"/>
          </p:cNvSpPr>
          <p:nvPr>
            <p:ph type="title"/>
          </p:nvPr>
        </p:nvSpPr>
        <p:spPr>
          <a:xfrm>
            <a:off x="108397" y="0"/>
            <a:ext cx="5987603" cy="1080213"/>
          </a:xfrm>
        </p:spPr>
        <p:txBody>
          <a:bodyPr/>
          <a:lstStyle/>
          <a:p>
            <a:r>
              <a:rPr lang="en-US" dirty="0"/>
              <a:t>Setting up Environment </a:t>
            </a:r>
            <a:endParaRPr lang="en-IN" dirty="0"/>
          </a:p>
        </p:txBody>
      </p:sp>
      <p:pic>
        <p:nvPicPr>
          <p:cNvPr id="5" name="Content Placeholder 4">
            <a:extLst>
              <a:ext uri="{FF2B5EF4-FFF2-40B4-BE49-F238E27FC236}">
                <a16:creationId xmlns:a16="http://schemas.microsoft.com/office/drawing/2014/main" id="{0EAA3BB9-E612-4433-8DE0-FEB4B57DEBA9}"/>
              </a:ext>
            </a:extLst>
          </p:cNvPr>
          <p:cNvPicPr>
            <a:picLocks noGrp="1" noChangeAspect="1"/>
          </p:cNvPicPr>
          <p:nvPr>
            <p:ph idx="1"/>
          </p:nvPr>
        </p:nvPicPr>
        <p:blipFill>
          <a:blip r:embed="rId2"/>
          <a:stretch>
            <a:fillRect/>
          </a:stretch>
        </p:blipFill>
        <p:spPr>
          <a:xfrm>
            <a:off x="336719" y="808996"/>
            <a:ext cx="10954555" cy="5920783"/>
          </a:xfrm>
        </p:spPr>
      </p:pic>
      <p:pic>
        <p:nvPicPr>
          <p:cNvPr id="4100" name="Picture 4" descr="Jupyter Lab: Evolution of the Jupyter Notebook | by Parul Pandey | Towards  Data Science">
            <a:extLst>
              <a:ext uri="{FF2B5EF4-FFF2-40B4-BE49-F238E27FC236}">
                <a16:creationId xmlns:a16="http://schemas.microsoft.com/office/drawing/2014/main" id="{EF16118A-8DD3-49A3-9490-7BB1D03DF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156" y="67616"/>
            <a:ext cx="630312" cy="73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10C6CE-5DF2-43DD-BE8F-E8F5637B8636}"/>
              </a:ext>
            </a:extLst>
          </p:cNvPr>
          <p:cNvSpPr txBox="1"/>
          <p:nvPr/>
        </p:nvSpPr>
        <p:spPr>
          <a:xfrm>
            <a:off x="3260243" y="2364609"/>
            <a:ext cx="184731" cy="369332"/>
          </a:xfrm>
          <a:prstGeom prst="rect">
            <a:avLst/>
          </a:prstGeom>
          <a:noFill/>
        </p:spPr>
        <p:txBody>
          <a:bodyPr wrap="none" rtlCol="0">
            <a:spAutoFit/>
          </a:bodyPr>
          <a:lstStyle/>
          <a:p>
            <a:endParaRPr lang="en-IN" dirty="0">
              <a:solidFill>
                <a:schemeClr val="bg1"/>
              </a:solidFill>
            </a:endParaRPr>
          </a:p>
        </p:txBody>
      </p:sp>
      <p:sp>
        <p:nvSpPr>
          <p:cNvPr id="9" name="TextBox 8">
            <a:extLst>
              <a:ext uri="{FF2B5EF4-FFF2-40B4-BE49-F238E27FC236}">
                <a16:creationId xmlns:a16="http://schemas.microsoft.com/office/drawing/2014/main" id="{2F4CAE02-2077-4FDF-AD48-FBB0DF9BA924}"/>
              </a:ext>
            </a:extLst>
          </p:cNvPr>
          <p:cNvSpPr txBox="1"/>
          <p:nvPr/>
        </p:nvSpPr>
        <p:spPr>
          <a:xfrm>
            <a:off x="2695798" y="5113866"/>
            <a:ext cx="1770100" cy="369332"/>
          </a:xfrm>
          <a:prstGeom prst="rect">
            <a:avLst/>
          </a:prstGeom>
          <a:noFill/>
        </p:spPr>
        <p:txBody>
          <a:bodyPr wrap="none" rtlCol="0">
            <a:spAutoFit/>
          </a:bodyPr>
          <a:lstStyle/>
          <a:p>
            <a:r>
              <a:rPr lang="en-US" dirty="0">
                <a:solidFill>
                  <a:schemeClr val="bg1"/>
                </a:solidFill>
              </a:rPr>
              <a:t>Loading Libraries</a:t>
            </a:r>
            <a:endParaRPr lang="en-IN" dirty="0">
              <a:solidFill>
                <a:schemeClr val="bg1"/>
              </a:solidFill>
            </a:endParaRPr>
          </a:p>
        </p:txBody>
      </p:sp>
      <p:pic>
        <p:nvPicPr>
          <p:cNvPr id="4104" name="Picture 8" descr="TensorFlow course: Where to learn how to use the framework?">
            <a:extLst>
              <a:ext uri="{FF2B5EF4-FFF2-40B4-BE49-F238E27FC236}">
                <a16:creationId xmlns:a16="http://schemas.microsoft.com/office/drawing/2014/main" id="{3DDC6A75-1466-4057-B687-DDCE98AF09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32" b="29527"/>
          <a:stretch/>
        </p:blipFill>
        <p:spPr bwMode="auto">
          <a:xfrm>
            <a:off x="3903664" y="2364609"/>
            <a:ext cx="1936760" cy="38676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OS (Operating System) - Apps on Google Play">
            <a:extLst>
              <a:ext uri="{FF2B5EF4-FFF2-40B4-BE49-F238E27FC236}">
                <a16:creationId xmlns:a16="http://schemas.microsoft.com/office/drawing/2014/main" id="{C7CF807D-3F6A-4522-8863-FA7A5E7C8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6720" y="216086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9A1F0D-E0A9-4BFD-B407-52D623D79FD8}"/>
              </a:ext>
            </a:extLst>
          </p:cNvPr>
          <p:cNvSpPr txBox="1"/>
          <p:nvPr/>
        </p:nvSpPr>
        <p:spPr>
          <a:xfrm>
            <a:off x="2673002" y="2728426"/>
            <a:ext cx="8782755" cy="307777"/>
          </a:xfrm>
          <a:prstGeom prst="rect">
            <a:avLst/>
          </a:prstGeom>
          <a:noFill/>
        </p:spPr>
        <p:txBody>
          <a:bodyPr wrap="square" rtlCol="0">
            <a:spAutoFit/>
          </a:bodyPr>
          <a:lstStyle/>
          <a:p>
            <a:r>
              <a:rPr lang="en-US" sz="1400" dirty="0">
                <a:solidFill>
                  <a:schemeClr val="bg1"/>
                </a:solidFill>
              </a:rPr>
              <a:t>We import TensorFlow for neural network tasks and the '</a:t>
            </a:r>
            <a:r>
              <a:rPr lang="en-US" sz="1400" dirty="0" err="1">
                <a:solidFill>
                  <a:schemeClr val="bg1"/>
                </a:solidFill>
              </a:rPr>
              <a:t>os</a:t>
            </a:r>
            <a:r>
              <a:rPr lang="en-US" sz="1400" dirty="0">
                <a:solidFill>
                  <a:schemeClr val="bg1"/>
                </a:solidFill>
              </a:rPr>
              <a:t>' library for directory navigation in the image dataset.</a:t>
            </a:r>
            <a:endParaRPr lang="en-IN" sz="1400" dirty="0">
              <a:solidFill>
                <a:schemeClr val="bg1"/>
              </a:solidFill>
            </a:endParaRPr>
          </a:p>
        </p:txBody>
      </p:sp>
      <p:sp>
        <p:nvSpPr>
          <p:cNvPr id="14" name="TextBox 13">
            <a:extLst>
              <a:ext uri="{FF2B5EF4-FFF2-40B4-BE49-F238E27FC236}">
                <a16:creationId xmlns:a16="http://schemas.microsoft.com/office/drawing/2014/main" id="{C80DC3F8-D654-48AB-B409-A41A91013864}"/>
              </a:ext>
            </a:extLst>
          </p:cNvPr>
          <p:cNvSpPr txBox="1"/>
          <p:nvPr/>
        </p:nvSpPr>
        <p:spPr>
          <a:xfrm>
            <a:off x="6031255" y="3847263"/>
            <a:ext cx="5251797" cy="523220"/>
          </a:xfrm>
          <a:prstGeom prst="rect">
            <a:avLst/>
          </a:prstGeom>
          <a:noFill/>
        </p:spPr>
        <p:txBody>
          <a:bodyPr wrap="square" rtlCol="0">
            <a:spAutoFit/>
          </a:bodyPr>
          <a:lstStyle/>
          <a:p>
            <a:r>
              <a:rPr lang="en-US" sz="1400" b="0" i="0" dirty="0">
                <a:solidFill>
                  <a:srgbClr val="E8EAED"/>
                </a:solidFill>
                <a:effectLst/>
                <a:latin typeface="Google Sans"/>
              </a:rPr>
              <a:t>To mitigate the risk of encountering an </a:t>
            </a:r>
            <a:r>
              <a:rPr lang="en-US" sz="1400" b="0" i="0" dirty="0" err="1">
                <a:solidFill>
                  <a:srgbClr val="E8EAED"/>
                </a:solidFill>
                <a:effectLst/>
                <a:latin typeface="Google Sans"/>
              </a:rPr>
              <a:t>OutOfMemoryError</a:t>
            </a:r>
            <a:r>
              <a:rPr lang="en-US" sz="1400" b="0" i="0" dirty="0">
                <a:solidFill>
                  <a:srgbClr val="E8EAED"/>
                </a:solidFill>
                <a:effectLst/>
                <a:latin typeface="Google Sans"/>
              </a:rPr>
              <a:t>, </a:t>
            </a:r>
          </a:p>
          <a:p>
            <a:r>
              <a:rPr lang="en-US" sz="1400" b="0" i="0" dirty="0">
                <a:solidFill>
                  <a:srgbClr val="E8EAED"/>
                </a:solidFill>
                <a:effectLst/>
                <a:latin typeface="Google Sans"/>
              </a:rPr>
              <a:t>we implement memory constraints and configure the GPU settings.</a:t>
            </a:r>
            <a:endParaRPr lang="en-IN" sz="1400" dirty="0">
              <a:solidFill>
                <a:schemeClr val="bg1"/>
              </a:solidFill>
            </a:endParaRPr>
          </a:p>
        </p:txBody>
      </p:sp>
      <p:sp>
        <p:nvSpPr>
          <p:cNvPr id="17" name="TextBox 16">
            <a:extLst>
              <a:ext uri="{FF2B5EF4-FFF2-40B4-BE49-F238E27FC236}">
                <a16:creationId xmlns:a16="http://schemas.microsoft.com/office/drawing/2014/main" id="{F20D6CDF-35B2-483C-8BA6-38C2FF95D4A3}"/>
              </a:ext>
            </a:extLst>
          </p:cNvPr>
          <p:cNvSpPr txBox="1"/>
          <p:nvPr/>
        </p:nvSpPr>
        <p:spPr>
          <a:xfrm>
            <a:off x="4438480" y="4966922"/>
            <a:ext cx="5251797" cy="738664"/>
          </a:xfrm>
          <a:prstGeom prst="rect">
            <a:avLst/>
          </a:prstGeom>
          <a:noFill/>
        </p:spPr>
        <p:txBody>
          <a:bodyPr wrap="square" rtlCol="0">
            <a:spAutoFit/>
          </a:bodyPr>
          <a:lstStyle/>
          <a:p>
            <a:r>
              <a:rPr lang="en-US" sz="1400" b="0" i="0" dirty="0">
                <a:solidFill>
                  <a:srgbClr val="E8EAED"/>
                </a:solidFill>
                <a:effectLst/>
                <a:latin typeface="Google Sans"/>
              </a:rPr>
              <a:t>We utilize OpenCV (cv2) for advanced image processing and computer vision tasks, while leveraging the </a:t>
            </a:r>
            <a:r>
              <a:rPr lang="en-US" sz="1400" b="0" i="0" dirty="0" err="1">
                <a:solidFill>
                  <a:srgbClr val="E8EAED"/>
                </a:solidFill>
                <a:effectLst/>
                <a:latin typeface="Google Sans"/>
              </a:rPr>
              <a:t>Imghdr</a:t>
            </a:r>
            <a:r>
              <a:rPr lang="en-US" sz="1400" b="0" i="0" dirty="0">
                <a:solidFill>
                  <a:srgbClr val="E8EAED"/>
                </a:solidFill>
                <a:effectLst/>
                <a:latin typeface="Google Sans"/>
              </a:rPr>
              <a:t> library to accurately read image files of various extensions.</a:t>
            </a:r>
            <a:endParaRPr lang="en-IN" sz="1400" dirty="0">
              <a:solidFill>
                <a:schemeClr val="bg1"/>
              </a:solidFill>
            </a:endParaRPr>
          </a:p>
        </p:txBody>
      </p:sp>
      <p:sp>
        <p:nvSpPr>
          <p:cNvPr id="18" name="TextBox 17">
            <a:extLst>
              <a:ext uri="{FF2B5EF4-FFF2-40B4-BE49-F238E27FC236}">
                <a16:creationId xmlns:a16="http://schemas.microsoft.com/office/drawing/2014/main" id="{8ABE318D-B870-462E-A53B-D033DADBB0EE}"/>
              </a:ext>
            </a:extLst>
          </p:cNvPr>
          <p:cNvSpPr txBox="1"/>
          <p:nvPr/>
        </p:nvSpPr>
        <p:spPr>
          <a:xfrm>
            <a:off x="4639227" y="6144355"/>
            <a:ext cx="4850302" cy="369332"/>
          </a:xfrm>
          <a:prstGeom prst="rect">
            <a:avLst/>
          </a:prstGeom>
          <a:noFill/>
        </p:spPr>
        <p:txBody>
          <a:bodyPr wrap="none" rtlCol="0">
            <a:spAutoFit/>
          </a:bodyPr>
          <a:lstStyle/>
          <a:p>
            <a:r>
              <a:rPr lang="en-US" dirty="0">
                <a:solidFill>
                  <a:schemeClr val="bg1"/>
                </a:solidFill>
              </a:rPr>
              <a:t>Creating list of extension of images in our dataset </a:t>
            </a:r>
            <a:endParaRPr lang="en-IN" dirty="0">
              <a:solidFill>
                <a:schemeClr val="bg1"/>
              </a:solidFill>
            </a:endParaRPr>
          </a:p>
        </p:txBody>
      </p:sp>
    </p:spTree>
    <p:extLst>
      <p:ext uri="{BB962C8B-B14F-4D97-AF65-F5344CB8AC3E}">
        <p14:creationId xmlns:p14="http://schemas.microsoft.com/office/powerpoint/2010/main" val="37469715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TotalTime>
  <Words>1211</Words>
  <Application>Microsoft Office PowerPoint</Application>
  <PresentationFormat>Widescreen</PresentationFormat>
  <Paragraphs>93</Paragraphs>
  <Slides>31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Google Sans</vt:lpstr>
      <vt:lpstr>Inter</vt:lpstr>
      <vt:lpstr>menlo</vt:lpstr>
      <vt:lpstr>Open Sans</vt:lpstr>
      <vt:lpstr>sohne</vt:lpstr>
      <vt:lpstr>Office Theme</vt:lpstr>
      <vt:lpstr>GenuineEye: RealFake Classifer</vt:lpstr>
      <vt:lpstr>Project Flow</vt:lpstr>
      <vt:lpstr>Roles and Responsibilities </vt:lpstr>
      <vt:lpstr>Gathering Data</vt:lpstr>
      <vt:lpstr>Choosing from Potential Dataset </vt:lpstr>
      <vt:lpstr>Final Choice</vt:lpstr>
      <vt:lpstr>Final Choice</vt:lpstr>
      <vt:lpstr>The Dataset</vt:lpstr>
      <vt:lpstr>Setting up Environment </vt:lpstr>
      <vt:lpstr>PowerPoint Presentation</vt:lpstr>
      <vt:lpstr>PowerPoint Presentation</vt:lpstr>
      <vt:lpstr>PowerPoint Presentation</vt:lpstr>
      <vt:lpstr>PowerPoint Presentation</vt:lpstr>
      <vt:lpstr>PowerPoint Presentation</vt:lpstr>
      <vt:lpstr>What this modal is doing(Sequential CNN Working)</vt:lpstr>
      <vt:lpstr>Vanishing gradient problem</vt:lpstr>
      <vt:lpstr>Relu Activation </vt:lpstr>
      <vt:lpstr>PowerPoint Presentation</vt:lpstr>
      <vt:lpstr>Sigmoid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GenuineEye: RealFake Classifer</dc:title>
  <dc:creator>Dell</dc:creator>
  <cp:lastModifiedBy>Dell</cp:lastModifiedBy>
  <cp:revision>11</cp:revision>
  <dcterms:created xsi:type="dcterms:W3CDTF">2024-04-11T13:21:57Z</dcterms:created>
  <dcterms:modified xsi:type="dcterms:W3CDTF">2024-04-18T10:10:40Z</dcterms:modified>
</cp:coreProperties>
</file>